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3" r:id="rId3"/>
    <p:sldId id="275" r:id="rId4"/>
    <p:sldId id="276" r:id="rId5"/>
    <p:sldId id="277" r:id="rId6"/>
    <p:sldId id="278" r:id="rId7"/>
    <p:sldId id="271" r:id="rId8"/>
    <p:sldId id="260" r:id="rId9"/>
    <p:sldId id="272" r:id="rId10"/>
    <p:sldId id="270" r:id="rId11"/>
    <p:sldId id="261" r:id="rId12"/>
    <p:sldId id="262" r:id="rId13"/>
    <p:sldId id="266" r:id="rId14"/>
    <p:sldId id="279" r:id="rId15"/>
    <p:sldId id="268"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A35A66-B04A-4088-B01B-E31BC97C5EE6}">
          <p14:sldIdLst>
            <p14:sldId id="256"/>
            <p14:sldId id="273"/>
            <p14:sldId id="275"/>
            <p14:sldId id="276"/>
            <p14:sldId id="277"/>
            <p14:sldId id="278"/>
            <p14:sldId id="271"/>
            <p14:sldId id="260"/>
            <p14:sldId id="272"/>
            <p14:sldId id="270"/>
            <p14:sldId id="261"/>
            <p14:sldId id="262"/>
            <p14:sldId id="266"/>
            <p14:sldId id="279"/>
            <p14:sldId id="268"/>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515"/>
    <a:srgbClr val="93272A"/>
    <a:srgbClr val="7F3A3A"/>
    <a:srgbClr val="E72D2D"/>
    <a:srgbClr val="A2001B"/>
    <a:srgbClr val="9F4603"/>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3" autoAdjust="0"/>
    <p:restoredTop sz="86740" autoAdjust="0"/>
  </p:normalViewPr>
  <p:slideViewPr>
    <p:cSldViewPr snapToGrid="0">
      <p:cViewPr varScale="1">
        <p:scale>
          <a:sx n="63" d="100"/>
          <a:sy n="63" d="100"/>
        </p:scale>
        <p:origin x="9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C2FC43-6352-4A2D-B91E-C6A2090C8BA5}" type="datetimeFigureOut">
              <a:rPr lang="en-US" smtClean="0"/>
              <a:t>4/1/2019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61857-7248-456A-B9ED-9ADDE5C4CA0A}" type="slidenum">
              <a:rPr lang="en-US" smtClean="0"/>
              <a:t>‹#›</a:t>
            </a:fld>
            <a:endParaRPr lang="en-US"/>
          </a:p>
        </p:txBody>
      </p:sp>
    </p:spTree>
    <p:extLst>
      <p:ext uri="{BB962C8B-B14F-4D97-AF65-F5344CB8AC3E}">
        <p14:creationId xmlns:p14="http://schemas.microsoft.com/office/powerpoint/2010/main" val="526538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561857-7248-456A-B9ED-9ADDE5C4CA0A}" type="slidenum">
              <a:rPr lang="en-US" smtClean="0"/>
              <a:t>1</a:t>
            </a:fld>
            <a:endParaRPr lang="en-US"/>
          </a:p>
        </p:txBody>
      </p:sp>
    </p:spTree>
    <p:extLst>
      <p:ext uri="{BB962C8B-B14F-4D97-AF65-F5344CB8AC3E}">
        <p14:creationId xmlns:p14="http://schemas.microsoft.com/office/powerpoint/2010/main" val="24157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year millions of academics are diagnosed with chronic jargon disease, a fatal illness that causes confusion, boredom, disengagement, and inaccessibility. Symptoms of chronic jargon disease include saying, “what?” very quietly under your breath while reading, re-reading paragraphs 8 times, falling asleep, existential crises, and not understanding any science being described. If you or a loved one are an academic, speak with academics, or read academic papers, you may be at risk for chronic jargon disease. When left untreated, chronic jargon disease can sequester academia from the rest of the world, causing catastrophic drops in scientific literacy, resulting in loss of interest in science, loss of scientific funding, and measles outbreaks. If you or your paper suffer from chronic jargon disease, talk to your research group about science communication.</a:t>
            </a:r>
          </a:p>
          <a:p>
            <a:endParaRPr lang="en-US" dirty="0"/>
          </a:p>
        </p:txBody>
      </p:sp>
      <p:sp>
        <p:nvSpPr>
          <p:cNvPr id="4" name="Slide Number Placeholder 3"/>
          <p:cNvSpPr>
            <a:spLocks noGrp="1"/>
          </p:cNvSpPr>
          <p:nvPr>
            <p:ph type="sldNum" sz="quarter" idx="5"/>
          </p:nvPr>
        </p:nvSpPr>
        <p:spPr/>
        <p:txBody>
          <a:bodyPr/>
          <a:lstStyle/>
          <a:p>
            <a:fld id="{23561857-7248-456A-B9ED-9ADDE5C4CA0A}" type="slidenum">
              <a:rPr lang="en-US" smtClean="0"/>
              <a:t>2</a:t>
            </a:fld>
            <a:endParaRPr lang="en-US"/>
          </a:p>
        </p:txBody>
      </p:sp>
    </p:spTree>
    <p:extLst>
      <p:ext uri="{BB962C8B-B14F-4D97-AF65-F5344CB8AC3E}">
        <p14:creationId xmlns:p14="http://schemas.microsoft.com/office/powerpoint/2010/main" val="380787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561857-7248-456A-B9ED-9ADDE5C4CA0A}" type="slidenum">
              <a:rPr lang="en-US" smtClean="0"/>
              <a:t>6</a:t>
            </a:fld>
            <a:endParaRPr lang="en-US"/>
          </a:p>
        </p:txBody>
      </p:sp>
    </p:spTree>
    <p:extLst>
      <p:ext uri="{BB962C8B-B14F-4D97-AF65-F5344CB8AC3E}">
        <p14:creationId xmlns:p14="http://schemas.microsoft.com/office/powerpoint/2010/main" val="157009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61857-7248-456A-B9ED-9ADDE5C4CA0A}" type="slidenum">
              <a:rPr lang="en-US" smtClean="0"/>
              <a:t>7</a:t>
            </a:fld>
            <a:endParaRPr lang="en-US"/>
          </a:p>
        </p:txBody>
      </p:sp>
    </p:spTree>
    <p:extLst>
      <p:ext uri="{BB962C8B-B14F-4D97-AF65-F5344CB8AC3E}">
        <p14:creationId xmlns:p14="http://schemas.microsoft.com/office/powerpoint/2010/main" val="856760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***You have a pic on your phone for this slide***</a:t>
            </a:r>
          </a:p>
          <a:p>
            <a:r>
              <a:rPr lang="en-US" dirty="0"/>
              <a:t>Come prepared with a list of questions to begin with. Usually I open with, “So, tell me what this research is about,” or “What did you do in the research?”</a:t>
            </a:r>
          </a:p>
          <a:p>
            <a:r>
              <a:rPr lang="en-US" dirty="0"/>
              <a:t>Play Dumb – even if you can explain a concept flawlessly, ask the researcher about it anyway. That way, you can get some nice quotes and you might learn something.</a:t>
            </a:r>
          </a:p>
          <a:p>
            <a:r>
              <a:rPr lang="en-US" dirty="0"/>
              <a:t>Take Notes: Taking notes is more important than listening to the scientist. Take Notes and Record, just in case something goes wrong and you lose one of those two things. </a:t>
            </a:r>
          </a:p>
          <a:p>
            <a:r>
              <a:rPr lang="en-US" dirty="0"/>
              <a:t>Transcribe the interview as soon as you can afterwards. This helps you write the transcription faster and ensures that you have all your material prepared before you begin the draft.</a:t>
            </a:r>
          </a:p>
        </p:txBody>
      </p:sp>
      <p:sp>
        <p:nvSpPr>
          <p:cNvPr id="4" name="Slide Number Placeholder 3"/>
          <p:cNvSpPr>
            <a:spLocks noGrp="1"/>
          </p:cNvSpPr>
          <p:nvPr>
            <p:ph type="sldNum" sz="quarter" idx="10"/>
          </p:nvPr>
        </p:nvSpPr>
        <p:spPr/>
        <p:txBody>
          <a:bodyPr/>
          <a:lstStyle/>
          <a:p>
            <a:fld id="{23561857-7248-456A-B9ED-9ADDE5C4CA0A}" type="slidenum">
              <a:rPr lang="en-US" smtClean="0"/>
              <a:t>11</a:t>
            </a:fld>
            <a:endParaRPr lang="en-US"/>
          </a:p>
        </p:txBody>
      </p:sp>
    </p:spTree>
    <p:extLst>
      <p:ext uri="{BB962C8B-B14F-4D97-AF65-F5344CB8AC3E}">
        <p14:creationId xmlns:p14="http://schemas.microsoft.com/office/powerpoint/2010/main" val="119676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Cupcake: The Headline and </a:t>
            </a:r>
            <a:r>
              <a:rPr lang="en-US" sz="1200" b="0" i="0" kern="1200" dirty="0" err="1">
                <a:solidFill>
                  <a:schemeClr val="tx1"/>
                </a:solidFill>
                <a:effectLst/>
                <a:latin typeface="+mn-lt"/>
                <a:ea typeface="+mn-ea"/>
                <a:cs typeface="+mn-cs"/>
              </a:rPr>
              <a:t>Subheadline</a:t>
            </a:r>
            <a:r>
              <a:rPr lang="en-US" sz="1200" b="0" i="0" kern="1200" dirty="0">
                <a:solidFill>
                  <a:schemeClr val="tx1"/>
                </a:solidFill>
                <a:effectLst/>
                <a:latin typeface="+mn-lt"/>
                <a:ea typeface="+mn-ea"/>
                <a:cs typeface="+mn-cs"/>
              </a:rPr>
              <a:t>/Summary and </a:t>
            </a:r>
            <a:r>
              <a:rPr lang="en-US" sz="1200" b="0" i="0" kern="1200" dirty="0" err="1">
                <a:solidFill>
                  <a:schemeClr val="tx1"/>
                </a:solidFill>
                <a:effectLst/>
                <a:latin typeface="+mn-lt"/>
                <a:ea typeface="+mn-ea"/>
                <a:cs typeface="+mn-cs"/>
              </a:rPr>
              <a:t>Lede</a:t>
            </a:r>
            <a:r>
              <a:rPr lang="en-US" sz="1200" b="0" i="0" kern="1200" dirty="0">
                <a:solidFill>
                  <a:schemeClr val="tx1"/>
                </a:solidFill>
                <a:effectLst/>
                <a:latin typeface="+mn-lt"/>
                <a:ea typeface="+mn-ea"/>
                <a:cs typeface="+mn-cs"/>
              </a:rPr>
              <a:t> are like the decorations and sprinkles, the questions are like the frosting (the most important part! Otherwise it’s a muffin), and the rest is like the cake part of the cupcake.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you want people to read your whole article, chances are they will not (people skim, get bored and skip out after a couple of paragraphs), so you want to make sure to get the most important stuff at the top – that way they can read any amount of the article and go “Hey I read this article about butterfly mimics, and apparently some butterfly mimics can actually be the toxic thing!”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 like to try to end with a quote or a thinker statement, something that leaves the reader wanting to read more science articles, but often the driest, most boring stuff about funding and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 gets put at the bottom of the article.</a:t>
            </a:r>
          </a:p>
        </p:txBody>
      </p:sp>
      <p:sp>
        <p:nvSpPr>
          <p:cNvPr id="4" name="Slide Number Placeholder 3"/>
          <p:cNvSpPr>
            <a:spLocks noGrp="1"/>
          </p:cNvSpPr>
          <p:nvPr>
            <p:ph type="sldNum" sz="quarter" idx="10"/>
          </p:nvPr>
        </p:nvSpPr>
        <p:spPr/>
        <p:txBody>
          <a:bodyPr/>
          <a:lstStyle/>
          <a:p>
            <a:fld id="{23561857-7248-456A-B9ED-9ADDE5C4CA0A}" type="slidenum">
              <a:rPr lang="en-US" smtClean="0"/>
              <a:t>12</a:t>
            </a:fld>
            <a:endParaRPr lang="en-US"/>
          </a:p>
        </p:txBody>
      </p:sp>
    </p:spTree>
    <p:extLst>
      <p:ext uri="{BB962C8B-B14F-4D97-AF65-F5344CB8AC3E}">
        <p14:creationId xmlns:p14="http://schemas.microsoft.com/office/powerpoint/2010/main" val="2387569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5E73BA-3EF2-4D0F-82CE-5AA3B7E287FF}"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49FB1-E48A-4F02-AF40-A83D1EB08D84}" type="slidenum">
              <a:rPr lang="en-US" smtClean="0"/>
              <a:t>‹#›</a:t>
            </a:fld>
            <a:endParaRPr lang="en-US"/>
          </a:p>
        </p:txBody>
      </p:sp>
    </p:spTree>
    <p:extLst>
      <p:ext uri="{BB962C8B-B14F-4D97-AF65-F5344CB8AC3E}">
        <p14:creationId xmlns:p14="http://schemas.microsoft.com/office/powerpoint/2010/main" val="3297163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5E73BA-3EF2-4D0F-82CE-5AA3B7E287FF}"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49FB1-E48A-4F02-AF40-A83D1EB08D84}" type="slidenum">
              <a:rPr lang="en-US" smtClean="0"/>
              <a:t>‹#›</a:t>
            </a:fld>
            <a:endParaRPr lang="en-US"/>
          </a:p>
        </p:txBody>
      </p:sp>
    </p:spTree>
    <p:extLst>
      <p:ext uri="{BB962C8B-B14F-4D97-AF65-F5344CB8AC3E}">
        <p14:creationId xmlns:p14="http://schemas.microsoft.com/office/powerpoint/2010/main" val="2765254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5E73BA-3EF2-4D0F-82CE-5AA3B7E287FF}"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49FB1-E48A-4F02-AF40-A83D1EB08D84}" type="slidenum">
              <a:rPr lang="en-US" smtClean="0"/>
              <a:t>‹#›</a:t>
            </a:fld>
            <a:endParaRPr lang="en-US"/>
          </a:p>
        </p:txBody>
      </p:sp>
    </p:spTree>
    <p:extLst>
      <p:ext uri="{BB962C8B-B14F-4D97-AF65-F5344CB8AC3E}">
        <p14:creationId xmlns:p14="http://schemas.microsoft.com/office/powerpoint/2010/main" val="2234911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5E73BA-3EF2-4D0F-82CE-5AA3B7E287FF}"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49FB1-E48A-4F02-AF40-A83D1EB08D84}" type="slidenum">
              <a:rPr lang="en-US" smtClean="0"/>
              <a:t>‹#›</a:t>
            </a:fld>
            <a:endParaRPr lang="en-US"/>
          </a:p>
        </p:txBody>
      </p:sp>
    </p:spTree>
    <p:extLst>
      <p:ext uri="{BB962C8B-B14F-4D97-AF65-F5344CB8AC3E}">
        <p14:creationId xmlns:p14="http://schemas.microsoft.com/office/powerpoint/2010/main" val="50986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5E73BA-3EF2-4D0F-82CE-5AA3B7E287FF}"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49FB1-E48A-4F02-AF40-A83D1EB08D84}" type="slidenum">
              <a:rPr lang="en-US" smtClean="0"/>
              <a:t>‹#›</a:t>
            </a:fld>
            <a:endParaRPr lang="en-US"/>
          </a:p>
        </p:txBody>
      </p:sp>
    </p:spTree>
    <p:extLst>
      <p:ext uri="{BB962C8B-B14F-4D97-AF65-F5344CB8AC3E}">
        <p14:creationId xmlns:p14="http://schemas.microsoft.com/office/powerpoint/2010/main" val="44440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5E73BA-3EF2-4D0F-82CE-5AA3B7E287FF}"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49FB1-E48A-4F02-AF40-A83D1EB08D84}" type="slidenum">
              <a:rPr lang="en-US" smtClean="0"/>
              <a:t>‹#›</a:t>
            </a:fld>
            <a:endParaRPr lang="en-US"/>
          </a:p>
        </p:txBody>
      </p:sp>
    </p:spTree>
    <p:extLst>
      <p:ext uri="{BB962C8B-B14F-4D97-AF65-F5344CB8AC3E}">
        <p14:creationId xmlns:p14="http://schemas.microsoft.com/office/powerpoint/2010/main" val="410749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5E73BA-3EF2-4D0F-82CE-5AA3B7E287FF}"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B49FB1-E48A-4F02-AF40-A83D1EB08D84}" type="slidenum">
              <a:rPr lang="en-US" smtClean="0"/>
              <a:t>‹#›</a:t>
            </a:fld>
            <a:endParaRPr lang="en-US"/>
          </a:p>
        </p:txBody>
      </p:sp>
    </p:spTree>
    <p:extLst>
      <p:ext uri="{BB962C8B-B14F-4D97-AF65-F5344CB8AC3E}">
        <p14:creationId xmlns:p14="http://schemas.microsoft.com/office/powerpoint/2010/main" val="89589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5E73BA-3EF2-4D0F-82CE-5AA3B7E287FF}"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B49FB1-E48A-4F02-AF40-A83D1EB08D84}" type="slidenum">
              <a:rPr lang="en-US" smtClean="0"/>
              <a:t>‹#›</a:t>
            </a:fld>
            <a:endParaRPr lang="en-US"/>
          </a:p>
        </p:txBody>
      </p:sp>
    </p:spTree>
    <p:extLst>
      <p:ext uri="{BB962C8B-B14F-4D97-AF65-F5344CB8AC3E}">
        <p14:creationId xmlns:p14="http://schemas.microsoft.com/office/powerpoint/2010/main" val="342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E73BA-3EF2-4D0F-82CE-5AA3B7E287FF}"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B49FB1-E48A-4F02-AF40-A83D1EB08D84}" type="slidenum">
              <a:rPr lang="en-US" smtClean="0"/>
              <a:t>‹#›</a:t>
            </a:fld>
            <a:endParaRPr lang="en-US"/>
          </a:p>
        </p:txBody>
      </p:sp>
    </p:spTree>
    <p:extLst>
      <p:ext uri="{BB962C8B-B14F-4D97-AF65-F5344CB8AC3E}">
        <p14:creationId xmlns:p14="http://schemas.microsoft.com/office/powerpoint/2010/main" val="4238254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5E73BA-3EF2-4D0F-82CE-5AA3B7E287FF}"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49FB1-E48A-4F02-AF40-A83D1EB08D84}" type="slidenum">
              <a:rPr lang="en-US" smtClean="0"/>
              <a:t>‹#›</a:t>
            </a:fld>
            <a:endParaRPr lang="en-US"/>
          </a:p>
        </p:txBody>
      </p:sp>
    </p:spTree>
    <p:extLst>
      <p:ext uri="{BB962C8B-B14F-4D97-AF65-F5344CB8AC3E}">
        <p14:creationId xmlns:p14="http://schemas.microsoft.com/office/powerpoint/2010/main" val="210972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5E73BA-3EF2-4D0F-82CE-5AA3B7E287FF}"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49FB1-E48A-4F02-AF40-A83D1EB08D84}" type="slidenum">
              <a:rPr lang="en-US" smtClean="0"/>
              <a:t>‹#›</a:t>
            </a:fld>
            <a:endParaRPr lang="en-US"/>
          </a:p>
        </p:txBody>
      </p:sp>
    </p:spTree>
    <p:extLst>
      <p:ext uri="{BB962C8B-B14F-4D97-AF65-F5344CB8AC3E}">
        <p14:creationId xmlns:p14="http://schemas.microsoft.com/office/powerpoint/2010/main" val="355077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E73BA-3EF2-4D0F-82CE-5AA3B7E287FF}" type="datetimeFigureOut">
              <a:rPr lang="en-US" smtClean="0"/>
              <a:t>4/1/2019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49FB1-E48A-4F02-AF40-A83D1EB08D84}" type="slidenum">
              <a:rPr lang="en-US" smtClean="0"/>
              <a:t>‹#›</a:t>
            </a:fld>
            <a:endParaRPr lang="en-US"/>
          </a:p>
        </p:txBody>
      </p:sp>
    </p:spTree>
    <p:extLst>
      <p:ext uri="{BB962C8B-B14F-4D97-AF65-F5344CB8AC3E}">
        <p14:creationId xmlns:p14="http://schemas.microsoft.com/office/powerpoint/2010/main" val="1780740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4.tif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4.tif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EB49B-6FBF-4C7E-859B-1AA7DBE3605E}"/>
              </a:ext>
            </a:extLst>
          </p:cNvPr>
          <p:cNvSpPr>
            <a:spLocks noGrp="1"/>
          </p:cNvSpPr>
          <p:nvPr>
            <p:ph type="ctrTitle"/>
          </p:nvPr>
        </p:nvSpPr>
        <p:spPr>
          <a:xfrm>
            <a:off x="0" y="316519"/>
            <a:ext cx="12192000" cy="1737434"/>
          </a:xfrm>
          <a:solidFill>
            <a:schemeClr val="accent6">
              <a:lumMod val="60000"/>
              <a:lumOff val="40000"/>
            </a:schemeClr>
          </a:solidFill>
        </p:spPr>
        <p:txBody>
          <a:bodyPr anchor="ctr">
            <a:noAutofit/>
          </a:bodyPr>
          <a:lstStyle/>
          <a:p>
            <a:r>
              <a:rPr lang="en-US" sz="4800" dirty="0"/>
              <a:t>Science Journalism with </a:t>
            </a:r>
            <a:r>
              <a:rPr lang="en-US" sz="4800" dirty="0" err="1"/>
              <a:t>UANews</a:t>
            </a:r>
            <a:r>
              <a:rPr lang="en-US" sz="4800" dirty="0"/>
              <a:t>: </a:t>
            </a:r>
            <a:br>
              <a:rPr lang="en-US" sz="4800" dirty="0"/>
            </a:br>
            <a:r>
              <a:rPr lang="en-US" sz="4800" dirty="0"/>
              <a:t>Treating Chronic Jargon Disease*</a:t>
            </a:r>
          </a:p>
        </p:txBody>
      </p:sp>
      <p:sp>
        <p:nvSpPr>
          <p:cNvPr id="3" name="Subtitle 2">
            <a:extLst>
              <a:ext uri="{FF2B5EF4-FFF2-40B4-BE49-F238E27FC236}">
                <a16:creationId xmlns:a16="http://schemas.microsoft.com/office/drawing/2014/main" id="{46D6E69C-F59A-49B8-A149-D9163CEF78C7}"/>
              </a:ext>
            </a:extLst>
          </p:cNvPr>
          <p:cNvSpPr>
            <a:spLocks noGrp="1"/>
          </p:cNvSpPr>
          <p:nvPr>
            <p:ph type="subTitle" idx="1"/>
          </p:nvPr>
        </p:nvSpPr>
        <p:spPr>
          <a:xfrm>
            <a:off x="1076178" y="2222855"/>
            <a:ext cx="10039644" cy="4040783"/>
          </a:xfrm>
        </p:spPr>
        <p:txBody>
          <a:bodyPr>
            <a:normAutofit lnSpcReduction="10000"/>
          </a:bodyPr>
          <a:lstStyle/>
          <a:p>
            <a:r>
              <a:rPr lang="en-US" dirty="0"/>
              <a:t>Emily Walla</a:t>
            </a:r>
          </a:p>
          <a:p>
            <a:r>
              <a:rPr lang="en-US" dirty="0"/>
              <a:t>Mentor: Daniel </a:t>
            </a:r>
            <a:r>
              <a:rPr lang="en-US" dirty="0" err="1"/>
              <a:t>Stolte</a:t>
            </a:r>
            <a:r>
              <a:rPr lang="en-US" dirty="0"/>
              <a:t>, University of Arizona Communications</a:t>
            </a:r>
          </a:p>
          <a:p>
            <a:endParaRPr lang="en-US" dirty="0"/>
          </a:p>
          <a:p>
            <a:endParaRPr lang="en-US" dirty="0"/>
          </a:p>
          <a:p>
            <a:endParaRPr lang="en-US" dirty="0"/>
          </a:p>
          <a:p>
            <a:endParaRPr lang="en-US" dirty="0"/>
          </a:p>
          <a:p>
            <a:r>
              <a:rPr lang="en-US" dirty="0"/>
              <a:t>Arizona Space Grant Symposium</a:t>
            </a:r>
          </a:p>
          <a:p>
            <a:r>
              <a:rPr lang="en-US" dirty="0"/>
              <a:t>Hosted by Arizona State University</a:t>
            </a:r>
          </a:p>
          <a:p>
            <a:r>
              <a:rPr lang="en-US" dirty="0"/>
              <a:t>April 13, 2019</a:t>
            </a:r>
          </a:p>
        </p:txBody>
      </p:sp>
      <p:pic>
        <p:nvPicPr>
          <p:cNvPr id="9" name="Picture 2" descr="https://uaatwork.arizona.edu/sites/default/files/images/uanews-logo_1.jpeg">
            <a:extLst>
              <a:ext uri="{FF2B5EF4-FFF2-40B4-BE49-F238E27FC236}">
                <a16:creationId xmlns:a16="http://schemas.microsoft.com/office/drawing/2014/main" id="{1D79C888-108F-4C95-8C83-CEF2CF62130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934" y="3558885"/>
            <a:ext cx="3236155" cy="9378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FB82FAB-8D79-4992-94C9-B90A2F06F4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41041" y="3077744"/>
            <a:ext cx="1349561" cy="2088690"/>
          </a:xfrm>
          <a:prstGeom prst="rect">
            <a:avLst/>
          </a:prstGeom>
        </p:spPr>
      </p:pic>
      <p:pic>
        <p:nvPicPr>
          <p:cNvPr id="2052" name="Picture 4" descr="https://spacegrant.arizona.edu/sites/spacegrant.arizona.edu/files/about/logos/nic_web300x250ppi.png">
            <a:extLst>
              <a:ext uri="{FF2B5EF4-FFF2-40B4-BE49-F238E27FC236}">
                <a16:creationId xmlns:a16="http://schemas.microsoft.com/office/drawing/2014/main" id="{F1BB0FAC-9008-46AE-B210-D8BD2A8B070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61168" y="3408236"/>
            <a:ext cx="1469664" cy="12198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47B323D-B31C-4EC4-BA1F-D391C94692B8}"/>
              </a:ext>
            </a:extLst>
          </p:cNvPr>
          <p:cNvSpPr txBox="1"/>
          <p:nvPr/>
        </p:nvSpPr>
        <p:spPr>
          <a:xfrm>
            <a:off x="1" y="6132989"/>
            <a:ext cx="11850652" cy="646331"/>
          </a:xfrm>
          <a:prstGeom prst="rect">
            <a:avLst/>
          </a:prstGeom>
          <a:noFill/>
        </p:spPr>
        <p:txBody>
          <a:bodyPr wrap="square" rtlCol="0">
            <a:spAutoFit/>
          </a:bodyPr>
          <a:lstStyle/>
          <a:p>
            <a:r>
              <a:rPr lang="en-US" dirty="0"/>
              <a:t>*Chronic Jargon Disease is not a real medical ailment and nothing said in this presentation should be taken as medical advice.</a:t>
            </a:r>
          </a:p>
        </p:txBody>
      </p:sp>
    </p:spTree>
    <p:extLst>
      <p:ext uri="{BB962C8B-B14F-4D97-AF65-F5344CB8AC3E}">
        <p14:creationId xmlns:p14="http://schemas.microsoft.com/office/powerpoint/2010/main" val="1731983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D542A-8708-4FDD-A2A8-1A648FB04DEE}"/>
              </a:ext>
            </a:extLst>
          </p:cNvPr>
          <p:cNvSpPr>
            <a:spLocks noGrp="1"/>
          </p:cNvSpPr>
          <p:nvPr>
            <p:ph type="title"/>
          </p:nvPr>
        </p:nvSpPr>
        <p:spPr>
          <a:xfrm>
            <a:off x="838200" y="286794"/>
            <a:ext cx="10515600" cy="1325563"/>
          </a:xfrm>
        </p:spPr>
        <p:txBody>
          <a:bodyPr>
            <a:normAutofit/>
          </a:bodyPr>
          <a:lstStyle/>
          <a:p>
            <a:r>
              <a:rPr lang="en-US" sz="4800" b="1" dirty="0"/>
              <a:t>What’s in the Why?</a:t>
            </a:r>
          </a:p>
        </p:txBody>
      </p:sp>
      <p:sp>
        <p:nvSpPr>
          <p:cNvPr id="3" name="Content Placeholder 2">
            <a:extLst>
              <a:ext uri="{FF2B5EF4-FFF2-40B4-BE49-F238E27FC236}">
                <a16:creationId xmlns:a16="http://schemas.microsoft.com/office/drawing/2014/main" id="{6F3C1E18-5E8B-4FD7-BCAA-AAA84897D4F8}"/>
              </a:ext>
            </a:extLst>
          </p:cNvPr>
          <p:cNvSpPr>
            <a:spLocks noGrp="1"/>
          </p:cNvSpPr>
          <p:nvPr>
            <p:ph idx="1"/>
          </p:nvPr>
        </p:nvSpPr>
        <p:spPr>
          <a:xfrm>
            <a:off x="637108" y="1612357"/>
            <a:ext cx="10945291" cy="2711636"/>
          </a:xfrm>
          <a:solidFill>
            <a:schemeClr val="accent6">
              <a:lumMod val="60000"/>
              <a:lumOff val="40000"/>
            </a:schemeClr>
          </a:solidFill>
          <a:ln w="28575">
            <a:solidFill>
              <a:schemeClr val="accent6">
                <a:lumMod val="50000"/>
              </a:schemeClr>
            </a:solidFill>
          </a:ln>
        </p:spPr>
        <p:txBody>
          <a:bodyPr lIns="228600" tIns="228600" rIns="228600" bIns="228600" anchor="ctr">
            <a:normAutofit/>
          </a:bodyPr>
          <a:lstStyle/>
          <a:p>
            <a:pPr marL="0" indent="0" algn="ctr">
              <a:buNone/>
            </a:pPr>
            <a:r>
              <a:rPr lang="en-US" sz="3200" b="1" dirty="0"/>
              <a:t>1. Why is this research important or unique?</a:t>
            </a:r>
          </a:p>
          <a:p>
            <a:pPr marL="0" indent="0" algn="ctr">
              <a:buNone/>
            </a:pPr>
            <a:r>
              <a:rPr lang="en-US" sz="3200" b="1" dirty="0"/>
              <a:t>2. How does this affect the field?</a:t>
            </a:r>
          </a:p>
          <a:p>
            <a:pPr marL="0" indent="0" algn="ctr">
              <a:buNone/>
            </a:pPr>
            <a:r>
              <a:rPr lang="en-US" sz="3200" b="1" dirty="0"/>
              <a:t>3. How does this affect everyone else?</a:t>
            </a:r>
          </a:p>
        </p:txBody>
      </p:sp>
      <p:sp>
        <p:nvSpPr>
          <p:cNvPr id="8" name="Content Placeholder 2">
            <a:extLst>
              <a:ext uri="{FF2B5EF4-FFF2-40B4-BE49-F238E27FC236}">
                <a16:creationId xmlns:a16="http://schemas.microsoft.com/office/drawing/2014/main" id="{A3C7917F-5DD0-4242-AF7E-38AB1C22411E}"/>
              </a:ext>
            </a:extLst>
          </p:cNvPr>
          <p:cNvSpPr txBox="1">
            <a:spLocks/>
          </p:cNvSpPr>
          <p:nvPr/>
        </p:nvSpPr>
        <p:spPr>
          <a:xfrm>
            <a:off x="976844" y="4701143"/>
            <a:ext cx="10265817" cy="1088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dirty="0">
                <a:solidFill>
                  <a:srgbClr val="002060"/>
                </a:solidFill>
              </a:rPr>
              <a:t>Knowing the answers to these questions and including them in your pitch will increase your chances of getting a story</a:t>
            </a:r>
          </a:p>
        </p:txBody>
      </p:sp>
      <p:pic>
        <p:nvPicPr>
          <p:cNvPr id="9" name="Picture 2" descr="https://uaatwork.arizona.edu/sites/default/files/images/uanews-logo_1.jpeg">
            <a:extLst>
              <a:ext uri="{FF2B5EF4-FFF2-40B4-BE49-F238E27FC236}">
                <a16:creationId xmlns:a16="http://schemas.microsoft.com/office/drawing/2014/main" id="{AD4E1481-A822-49D5-9E46-E9DDD652AC4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46" y="5996734"/>
            <a:ext cx="2775863" cy="8044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32286E6-CE06-47AB-949A-82B36BE6DC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90882" y="5262236"/>
            <a:ext cx="1022572" cy="1582615"/>
          </a:xfrm>
          <a:prstGeom prst="rect">
            <a:avLst/>
          </a:prstGeom>
        </p:spPr>
      </p:pic>
    </p:spTree>
    <p:extLst>
      <p:ext uri="{BB962C8B-B14F-4D97-AF65-F5344CB8AC3E}">
        <p14:creationId xmlns:p14="http://schemas.microsoft.com/office/powerpoint/2010/main" val="1417842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2F7C7-15E9-4D0B-AC11-CA994482051C}"/>
              </a:ext>
            </a:extLst>
          </p:cNvPr>
          <p:cNvSpPr>
            <a:spLocks noGrp="1"/>
          </p:cNvSpPr>
          <p:nvPr>
            <p:ph type="title"/>
          </p:nvPr>
        </p:nvSpPr>
        <p:spPr>
          <a:xfrm>
            <a:off x="660322" y="117104"/>
            <a:ext cx="10515600" cy="1325563"/>
          </a:xfrm>
        </p:spPr>
        <p:txBody>
          <a:bodyPr/>
          <a:lstStyle/>
          <a:p>
            <a:r>
              <a:rPr lang="en-US" dirty="0"/>
              <a:t>3. The Interview</a:t>
            </a:r>
          </a:p>
        </p:txBody>
      </p:sp>
      <p:sp>
        <p:nvSpPr>
          <p:cNvPr id="3" name="Content Placeholder 2">
            <a:extLst>
              <a:ext uri="{FF2B5EF4-FFF2-40B4-BE49-F238E27FC236}">
                <a16:creationId xmlns:a16="http://schemas.microsoft.com/office/drawing/2014/main" id="{2084DD38-9727-44C3-A0D9-32FC78BB5A3F}"/>
              </a:ext>
            </a:extLst>
          </p:cNvPr>
          <p:cNvSpPr>
            <a:spLocks noGrp="1"/>
          </p:cNvSpPr>
          <p:nvPr>
            <p:ph idx="1"/>
          </p:nvPr>
        </p:nvSpPr>
        <p:spPr>
          <a:xfrm>
            <a:off x="0" y="1602379"/>
            <a:ext cx="6096000" cy="4093571"/>
          </a:xfrm>
          <a:solidFill>
            <a:schemeClr val="accent6">
              <a:lumMod val="60000"/>
              <a:lumOff val="40000"/>
            </a:schemeClr>
          </a:solidFill>
          <a:ln w="28575">
            <a:solidFill>
              <a:schemeClr val="accent6">
                <a:lumMod val="50000"/>
              </a:schemeClr>
            </a:solidFill>
          </a:ln>
        </p:spPr>
        <p:txBody>
          <a:bodyPr lIns="685800" tIns="182880" rIns="685800" bIns="182880">
            <a:normAutofit/>
          </a:bodyPr>
          <a:lstStyle/>
          <a:p>
            <a:pPr marL="0" indent="0">
              <a:lnSpc>
                <a:spcPct val="150000"/>
              </a:lnSpc>
              <a:buNone/>
            </a:pPr>
            <a:r>
              <a:rPr lang="en-US" b="1" dirty="0"/>
              <a:t>Role of the Science Writer</a:t>
            </a:r>
          </a:p>
          <a:p>
            <a:pPr>
              <a:lnSpc>
                <a:spcPct val="150000"/>
              </a:lnSpc>
            </a:pPr>
            <a:r>
              <a:rPr lang="en-US" dirty="0"/>
              <a:t>Be prepared</a:t>
            </a:r>
          </a:p>
          <a:p>
            <a:pPr>
              <a:lnSpc>
                <a:spcPct val="150000"/>
              </a:lnSpc>
            </a:pPr>
            <a:r>
              <a:rPr lang="en-US" dirty="0"/>
              <a:t>Play Dumb</a:t>
            </a:r>
          </a:p>
          <a:p>
            <a:pPr>
              <a:lnSpc>
                <a:spcPct val="150000"/>
              </a:lnSpc>
            </a:pPr>
            <a:r>
              <a:rPr lang="en-US" dirty="0"/>
              <a:t>Take Notes</a:t>
            </a:r>
          </a:p>
        </p:txBody>
      </p:sp>
      <p:pic>
        <p:nvPicPr>
          <p:cNvPr id="7" name="Picture 2" descr="https://uaatwork.arizona.edu/sites/default/files/images/uanews-logo_1.jpeg">
            <a:extLst>
              <a:ext uri="{FF2B5EF4-FFF2-40B4-BE49-F238E27FC236}">
                <a16:creationId xmlns:a16="http://schemas.microsoft.com/office/drawing/2014/main" id="{13F42EE1-92F8-4055-B8DD-738A2F25618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547" y="6089690"/>
            <a:ext cx="2455104" cy="7114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spacegrant.arizona.edu/sites/spacegrant.arizona.edu/files/about/logos/nic_web300x250ppi.png">
            <a:extLst>
              <a:ext uri="{FF2B5EF4-FFF2-40B4-BE49-F238E27FC236}">
                <a16:creationId xmlns:a16="http://schemas.microsoft.com/office/drawing/2014/main" id="{0666B555-42F9-4B7B-A79F-822263EE183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64278" y="6024237"/>
            <a:ext cx="863444" cy="7166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331602A-E740-413E-A9C7-5FCE060863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74311" y="5855662"/>
            <a:ext cx="639142" cy="989189"/>
          </a:xfrm>
          <a:prstGeom prst="rect">
            <a:avLst/>
          </a:prstGeom>
        </p:spPr>
      </p:pic>
      <p:sp>
        <p:nvSpPr>
          <p:cNvPr id="10" name="Content Placeholder 2">
            <a:extLst>
              <a:ext uri="{FF2B5EF4-FFF2-40B4-BE49-F238E27FC236}">
                <a16:creationId xmlns:a16="http://schemas.microsoft.com/office/drawing/2014/main" id="{5F7A8D47-DD11-405F-B433-960367CFA850}"/>
              </a:ext>
            </a:extLst>
          </p:cNvPr>
          <p:cNvSpPr txBox="1">
            <a:spLocks/>
          </p:cNvSpPr>
          <p:nvPr/>
        </p:nvSpPr>
        <p:spPr>
          <a:xfrm>
            <a:off x="6096000" y="1602379"/>
            <a:ext cx="6096000" cy="4093571"/>
          </a:xfrm>
          <a:prstGeom prst="rect">
            <a:avLst/>
          </a:prstGeom>
          <a:solidFill>
            <a:schemeClr val="accent5">
              <a:lumMod val="60000"/>
              <a:lumOff val="40000"/>
            </a:schemeClr>
          </a:solidFill>
          <a:ln w="28575">
            <a:solidFill>
              <a:schemeClr val="accent5">
                <a:lumMod val="50000"/>
              </a:schemeClr>
            </a:solidFill>
          </a:ln>
        </p:spPr>
        <p:txBody>
          <a:bodyPr vert="horz" lIns="685800" tIns="182880" rIns="91440" bIns="18288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b="1" dirty="0"/>
              <a:t>Role of the Scientist</a:t>
            </a:r>
          </a:p>
          <a:p>
            <a:pPr>
              <a:lnSpc>
                <a:spcPct val="150000"/>
              </a:lnSpc>
            </a:pPr>
            <a:r>
              <a:rPr lang="en-US" sz="3000" dirty="0"/>
              <a:t>Be prepared </a:t>
            </a:r>
          </a:p>
          <a:p>
            <a:pPr>
              <a:lnSpc>
                <a:spcPct val="150000"/>
              </a:lnSpc>
            </a:pPr>
            <a:r>
              <a:rPr lang="en-US" sz="3000" dirty="0"/>
              <a:t>Relax (it’s just a conversation)</a:t>
            </a:r>
          </a:p>
          <a:p>
            <a:pPr>
              <a:lnSpc>
                <a:spcPct val="150000"/>
              </a:lnSpc>
            </a:pPr>
            <a:r>
              <a:rPr lang="en-US" sz="3000" dirty="0"/>
              <a:t>Be excited!</a:t>
            </a:r>
          </a:p>
          <a:p>
            <a:pPr>
              <a:lnSpc>
                <a:spcPct val="150000"/>
              </a:lnSpc>
            </a:pPr>
            <a:endParaRPr lang="en-US" sz="3000" dirty="0"/>
          </a:p>
        </p:txBody>
      </p:sp>
    </p:spTree>
    <p:extLst>
      <p:ext uri="{BB962C8B-B14F-4D97-AF65-F5344CB8AC3E}">
        <p14:creationId xmlns:p14="http://schemas.microsoft.com/office/powerpoint/2010/main" val="401488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975A-1B35-4130-9439-A2D53F3CAEBC}"/>
              </a:ext>
            </a:extLst>
          </p:cNvPr>
          <p:cNvSpPr>
            <a:spLocks noGrp="1"/>
          </p:cNvSpPr>
          <p:nvPr>
            <p:ph type="title"/>
          </p:nvPr>
        </p:nvSpPr>
        <p:spPr>
          <a:xfrm>
            <a:off x="529426" y="230613"/>
            <a:ext cx="3564988" cy="2786038"/>
          </a:xfrm>
        </p:spPr>
        <p:txBody>
          <a:bodyPr/>
          <a:lstStyle/>
          <a:p>
            <a:r>
              <a:rPr lang="en-US" dirty="0"/>
              <a:t>4. The Draft</a:t>
            </a:r>
          </a:p>
        </p:txBody>
      </p:sp>
      <p:sp>
        <p:nvSpPr>
          <p:cNvPr id="5" name="Isosceles Triangle 4">
            <a:extLst>
              <a:ext uri="{FF2B5EF4-FFF2-40B4-BE49-F238E27FC236}">
                <a16:creationId xmlns:a16="http://schemas.microsoft.com/office/drawing/2014/main" id="{919A664C-7613-4AAA-BFE4-E115E4FAD34D}"/>
              </a:ext>
            </a:extLst>
          </p:cNvPr>
          <p:cNvSpPr/>
          <p:nvPr/>
        </p:nvSpPr>
        <p:spPr>
          <a:xfrm flipV="1">
            <a:off x="3451538" y="365125"/>
            <a:ext cx="7402070" cy="6391712"/>
          </a:xfrm>
          <a:prstGeom prst="triangle">
            <a:avLst>
              <a:gd name="adj" fmla="val 49216"/>
            </a:avLst>
          </a:prstGeom>
          <a:solidFill>
            <a:schemeClr val="accent4">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EAD63F3-316E-4D68-A72C-7DEFF0CBAD62}"/>
              </a:ext>
            </a:extLst>
          </p:cNvPr>
          <p:cNvSpPr txBox="1"/>
          <p:nvPr/>
        </p:nvSpPr>
        <p:spPr>
          <a:xfrm>
            <a:off x="3877257" y="673244"/>
            <a:ext cx="6550632" cy="954107"/>
          </a:xfrm>
          <a:prstGeom prst="rect">
            <a:avLst/>
          </a:prstGeom>
          <a:noFill/>
        </p:spPr>
        <p:txBody>
          <a:bodyPr wrap="square" rtlCol="0">
            <a:spAutoFit/>
          </a:bodyPr>
          <a:lstStyle/>
          <a:p>
            <a:pPr algn="ctr"/>
            <a:r>
              <a:rPr lang="en-US" sz="2800" dirty="0"/>
              <a:t>Who, What, When and Where, and Why it is Newsworthy</a:t>
            </a:r>
          </a:p>
        </p:txBody>
      </p:sp>
      <p:sp>
        <p:nvSpPr>
          <p:cNvPr id="9" name="TextBox 8">
            <a:extLst>
              <a:ext uri="{FF2B5EF4-FFF2-40B4-BE49-F238E27FC236}">
                <a16:creationId xmlns:a16="http://schemas.microsoft.com/office/drawing/2014/main" id="{F3377DFF-7E10-4BEF-804D-2A13FA219FF1}"/>
              </a:ext>
            </a:extLst>
          </p:cNvPr>
          <p:cNvSpPr txBox="1"/>
          <p:nvPr/>
        </p:nvSpPr>
        <p:spPr>
          <a:xfrm>
            <a:off x="4714825" y="2526517"/>
            <a:ext cx="4875495" cy="958222"/>
          </a:xfrm>
          <a:prstGeom prst="rect">
            <a:avLst/>
          </a:prstGeom>
          <a:noFill/>
        </p:spPr>
        <p:txBody>
          <a:bodyPr wrap="square" rtlCol="0">
            <a:spAutoFit/>
          </a:bodyPr>
          <a:lstStyle/>
          <a:p>
            <a:pPr algn="ctr"/>
            <a:r>
              <a:rPr lang="en-US" sz="2800" dirty="0"/>
              <a:t>Supportive Quote and Important Details</a:t>
            </a:r>
          </a:p>
        </p:txBody>
      </p:sp>
      <p:sp>
        <p:nvSpPr>
          <p:cNvPr id="10" name="TextBox 9">
            <a:extLst>
              <a:ext uri="{FF2B5EF4-FFF2-40B4-BE49-F238E27FC236}">
                <a16:creationId xmlns:a16="http://schemas.microsoft.com/office/drawing/2014/main" id="{57F9251C-B602-4C9A-9DA8-DE1356791D2B}"/>
              </a:ext>
            </a:extLst>
          </p:cNvPr>
          <p:cNvSpPr txBox="1"/>
          <p:nvPr/>
        </p:nvSpPr>
        <p:spPr>
          <a:xfrm>
            <a:off x="6009296" y="4769793"/>
            <a:ext cx="2286551" cy="492443"/>
          </a:xfrm>
          <a:prstGeom prst="rect">
            <a:avLst/>
          </a:prstGeom>
          <a:noFill/>
        </p:spPr>
        <p:txBody>
          <a:bodyPr wrap="square" rtlCol="0">
            <a:spAutoFit/>
          </a:bodyPr>
          <a:lstStyle/>
          <a:p>
            <a:pPr algn="ctr"/>
            <a:r>
              <a:rPr lang="en-US" sz="2600" dirty="0"/>
              <a:t>More Info</a:t>
            </a:r>
          </a:p>
        </p:txBody>
      </p:sp>
      <p:pic>
        <p:nvPicPr>
          <p:cNvPr id="16" name="Picture 2" descr="https://uaatwork.arizona.edu/sites/default/files/images/uanews-logo_1.jpeg">
            <a:extLst>
              <a:ext uri="{FF2B5EF4-FFF2-40B4-BE49-F238E27FC236}">
                <a16:creationId xmlns:a16="http://schemas.microsoft.com/office/drawing/2014/main" id="{6CA7B792-AF9C-4F8B-9652-7BC4415629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546" y="5996734"/>
            <a:ext cx="2775863" cy="8044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73E64F83-78C7-4CBB-ADF8-034B02B7F9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0882" y="5262236"/>
            <a:ext cx="1022572" cy="1582615"/>
          </a:xfrm>
          <a:prstGeom prst="rect">
            <a:avLst/>
          </a:prstGeom>
        </p:spPr>
      </p:pic>
      <p:sp>
        <p:nvSpPr>
          <p:cNvPr id="21" name="Arrow: Curved Up 20">
            <a:extLst>
              <a:ext uri="{FF2B5EF4-FFF2-40B4-BE49-F238E27FC236}">
                <a16:creationId xmlns:a16="http://schemas.microsoft.com/office/drawing/2014/main" id="{E5727537-9887-4236-B8B8-F8B3B5E7BE55}"/>
              </a:ext>
            </a:extLst>
          </p:cNvPr>
          <p:cNvSpPr/>
          <p:nvPr/>
        </p:nvSpPr>
        <p:spPr>
          <a:xfrm rot="17971978">
            <a:off x="8059300" y="3970583"/>
            <a:ext cx="2522986" cy="954107"/>
          </a:xfrm>
          <a:prstGeom prst="curvedUpArrow">
            <a:avLst>
              <a:gd name="adj1" fmla="val 39354"/>
              <a:gd name="adj2" fmla="val 69544"/>
              <a:gd name="adj3" fmla="val 55294"/>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Down 21">
            <a:extLst>
              <a:ext uri="{FF2B5EF4-FFF2-40B4-BE49-F238E27FC236}">
                <a16:creationId xmlns:a16="http://schemas.microsoft.com/office/drawing/2014/main" id="{0CC750BD-43C6-40EC-A589-920F13EF7EFD}"/>
              </a:ext>
            </a:extLst>
          </p:cNvPr>
          <p:cNvSpPr/>
          <p:nvPr/>
        </p:nvSpPr>
        <p:spPr>
          <a:xfrm>
            <a:off x="6910149" y="1627351"/>
            <a:ext cx="398604" cy="804729"/>
          </a:xfrm>
          <a:prstGeom prst="down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73FAFE9C-092B-4825-B6BB-D44CE6C4C3BC}"/>
              </a:ext>
            </a:extLst>
          </p:cNvPr>
          <p:cNvSpPr/>
          <p:nvPr/>
        </p:nvSpPr>
        <p:spPr>
          <a:xfrm>
            <a:off x="6953271" y="3671991"/>
            <a:ext cx="398604" cy="804729"/>
          </a:xfrm>
          <a:prstGeom prst="down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173284A-1680-4752-ADF2-35EEBDE33575}"/>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229" b="99314" l="900" r="97400"/>
                    </a14:imgEffect>
                  </a14:imgLayer>
                </a14:imgProps>
              </a:ext>
              <a:ext uri="{28A0092B-C50C-407E-A947-70E740481C1C}">
                <a14:useLocalDpi xmlns:a14="http://schemas.microsoft.com/office/drawing/2010/main"/>
              </a:ext>
            </a:extLst>
          </a:blip>
          <a:stretch>
            <a:fillRect/>
          </a:stretch>
        </p:blipFill>
        <p:spPr>
          <a:xfrm>
            <a:off x="600998" y="2432080"/>
            <a:ext cx="3493416" cy="3053245"/>
          </a:xfrm>
          <a:prstGeom prst="rect">
            <a:avLst/>
          </a:prstGeom>
        </p:spPr>
      </p:pic>
    </p:spTree>
    <p:extLst>
      <p:ext uri="{BB962C8B-B14F-4D97-AF65-F5344CB8AC3E}">
        <p14:creationId xmlns:p14="http://schemas.microsoft.com/office/powerpoint/2010/main" val="6600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6B84-C009-4D63-AB29-A6715C0B1E8E}"/>
              </a:ext>
            </a:extLst>
          </p:cNvPr>
          <p:cNvSpPr>
            <a:spLocks noGrp="1"/>
          </p:cNvSpPr>
          <p:nvPr>
            <p:ph type="title"/>
          </p:nvPr>
        </p:nvSpPr>
        <p:spPr>
          <a:xfrm>
            <a:off x="384356" y="56651"/>
            <a:ext cx="10515600" cy="1325563"/>
          </a:xfrm>
        </p:spPr>
        <p:txBody>
          <a:bodyPr/>
          <a:lstStyle/>
          <a:p>
            <a:r>
              <a:rPr lang="en-US" dirty="0"/>
              <a:t>After You Publish</a:t>
            </a:r>
          </a:p>
        </p:txBody>
      </p:sp>
      <p:pic>
        <p:nvPicPr>
          <p:cNvPr id="7" name="Picture 6">
            <a:extLst>
              <a:ext uri="{FF2B5EF4-FFF2-40B4-BE49-F238E27FC236}">
                <a16:creationId xmlns:a16="http://schemas.microsoft.com/office/drawing/2014/main" id="{518EB6E5-7937-4FBB-99C8-1F8FA0B1B5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28862" y="5475785"/>
            <a:ext cx="884592" cy="1369066"/>
          </a:xfrm>
          <a:prstGeom prst="rect">
            <a:avLst/>
          </a:prstGeom>
        </p:spPr>
      </p:pic>
      <p:sp>
        <p:nvSpPr>
          <p:cNvPr id="13" name="Content Placeholder 2">
            <a:extLst>
              <a:ext uri="{FF2B5EF4-FFF2-40B4-BE49-F238E27FC236}">
                <a16:creationId xmlns:a16="http://schemas.microsoft.com/office/drawing/2014/main" id="{84D03EBD-401F-4DD5-A4D9-D43DEE206C47}"/>
              </a:ext>
            </a:extLst>
          </p:cNvPr>
          <p:cNvSpPr txBox="1">
            <a:spLocks/>
          </p:cNvSpPr>
          <p:nvPr/>
        </p:nvSpPr>
        <p:spPr>
          <a:xfrm>
            <a:off x="0" y="1382214"/>
            <a:ext cx="6096000" cy="4093571"/>
          </a:xfrm>
          <a:prstGeom prst="rect">
            <a:avLst/>
          </a:prstGeom>
          <a:solidFill>
            <a:schemeClr val="accent6">
              <a:lumMod val="60000"/>
              <a:lumOff val="40000"/>
            </a:schemeClr>
          </a:solidFill>
          <a:ln w="28575">
            <a:solidFill>
              <a:schemeClr val="accent6">
                <a:lumMod val="50000"/>
              </a:schemeClr>
            </a:solidFill>
          </a:ln>
        </p:spPr>
        <p:txBody>
          <a:bodyPr vert="horz" lIns="685800" tIns="182880" rIns="685800" bIns="18288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b="1" dirty="0"/>
              <a:t>Congrats! You did it!</a:t>
            </a:r>
          </a:p>
          <a:p>
            <a:pPr marL="0" indent="0" algn="ctr">
              <a:lnSpc>
                <a:spcPct val="150000"/>
              </a:lnSpc>
              <a:buNone/>
            </a:pPr>
            <a:r>
              <a:rPr lang="en-US" b="1" dirty="0"/>
              <a:t>Get back to writing!</a:t>
            </a:r>
          </a:p>
        </p:txBody>
      </p:sp>
      <p:sp>
        <p:nvSpPr>
          <p:cNvPr id="14" name="Content Placeholder 2">
            <a:extLst>
              <a:ext uri="{FF2B5EF4-FFF2-40B4-BE49-F238E27FC236}">
                <a16:creationId xmlns:a16="http://schemas.microsoft.com/office/drawing/2014/main" id="{D5E00F17-E607-4B9C-A366-4003B104A0A6}"/>
              </a:ext>
            </a:extLst>
          </p:cNvPr>
          <p:cNvSpPr txBox="1">
            <a:spLocks/>
          </p:cNvSpPr>
          <p:nvPr/>
        </p:nvSpPr>
        <p:spPr>
          <a:xfrm>
            <a:off x="6096000" y="1382214"/>
            <a:ext cx="6096000" cy="4093571"/>
          </a:xfrm>
          <a:prstGeom prst="rect">
            <a:avLst/>
          </a:prstGeom>
          <a:solidFill>
            <a:schemeClr val="accent5">
              <a:lumMod val="60000"/>
              <a:lumOff val="40000"/>
            </a:schemeClr>
          </a:solidFill>
          <a:ln w="28575">
            <a:solidFill>
              <a:schemeClr val="accent5">
                <a:lumMod val="50000"/>
              </a:schemeClr>
            </a:solidFill>
          </a:ln>
        </p:spPr>
        <p:txBody>
          <a:bodyPr vert="horz" lIns="685800" tIns="182880" rIns="685800" bIns="18288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b="1" dirty="0"/>
              <a:t>Congrats! Your work is out there!</a:t>
            </a:r>
          </a:p>
          <a:p>
            <a:pPr marL="0" indent="0">
              <a:lnSpc>
                <a:spcPct val="150000"/>
              </a:lnSpc>
              <a:buFont typeface="Arial" panose="020B0604020202020204" pitchFamily="34" charset="0"/>
              <a:buNone/>
            </a:pPr>
            <a:r>
              <a:rPr lang="en-US" b="1" dirty="0"/>
              <a:t>Be prepared for more press!</a:t>
            </a:r>
          </a:p>
        </p:txBody>
      </p:sp>
      <p:pic>
        <p:nvPicPr>
          <p:cNvPr id="15" name="Picture 4" descr="https://spacegrant.arizona.edu/sites/spacegrant.arizona.edu/files/about/logos/nic_web300x250ppi.png">
            <a:extLst>
              <a:ext uri="{FF2B5EF4-FFF2-40B4-BE49-F238E27FC236}">
                <a16:creationId xmlns:a16="http://schemas.microsoft.com/office/drawing/2014/main" id="{E8F83F74-92F6-4B19-B6A9-07A82087D36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42156" y="5741402"/>
            <a:ext cx="1009436" cy="8378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uaatwork.arizona.edu/sites/default/files/images/uanews-logo_1.jpeg">
            <a:extLst>
              <a:ext uri="{FF2B5EF4-FFF2-40B4-BE49-F238E27FC236}">
                <a16:creationId xmlns:a16="http://schemas.microsoft.com/office/drawing/2014/main" id="{042747A8-A31F-4D8A-BA36-92A4D590E39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546" y="5774778"/>
            <a:ext cx="2775863" cy="8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00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81CA-5439-4207-9205-341B78C88E3C}"/>
              </a:ext>
            </a:extLst>
          </p:cNvPr>
          <p:cNvSpPr>
            <a:spLocks noGrp="1"/>
          </p:cNvSpPr>
          <p:nvPr>
            <p:ph type="title"/>
          </p:nvPr>
        </p:nvSpPr>
        <p:spPr>
          <a:xfrm>
            <a:off x="373379" y="42911"/>
            <a:ext cx="11445240" cy="1325563"/>
          </a:xfrm>
        </p:spPr>
        <p:txBody>
          <a:bodyPr/>
          <a:lstStyle/>
          <a:p>
            <a:r>
              <a:rPr lang="en-US" dirty="0"/>
              <a:t>Lasting Impacts of Science Communication</a:t>
            </a:r>
          </a:p>
        </p:txBody>
      </p:sp>
      <p:sp>
        <p:nvSpPr>
          <p:cNvPr id="3" name="Content Placeholder 2">
            <a:extLst>
              <a:ext uri="{FF2B5EF4-FFF2-40B4-BE49-F238E27FC236}">
                <a16:creationId xmlns:a16="http://schemas.microsoft.com/office/drawing/2014/main" id="{7311A47E-16D5-445C-8739-EEB07F5132C1}"/>
              </a:ext>
            </a:extLst>
          </p:cNvPr>
          <p:cNvSpPr>
            <a:spLocks noGrp="1"/>
          </p:cNvSpPr>
          <p:nvPr>
            <p:ph idx="1"/>
          </p:nvPr>
        </p:nvSpPr>
        <p:spPr/>
        <p:txBody>
          <a:bodyPr/>
          <a:lstStyle/>
          <a:p>
            <a:pPr marL="0" indent="0">
              <a:buNone/>
            </a:pPr>
            <a:endParaRPr lang="en-US" dirty="0"/>
          </a:p>
        </p:txBody>
      </p:sp>
      <p:sp>
        <p:nvSpPr>
          <p:cNvPr id="4" name="Content Placeholder 2">
            <a:extLst>
              <a:ext uri="{FF2B5EF4-FFF2-40B4-BE49-F238E27FC236}">
                <a16:creationId xmlns:a16="http://schemas.microsoft.com/office/drawing/2014/main" id="{964E563B-5BB4-4B35-B274-9F0167608FF3}"/>
              </a:ext>
            </a:extLst>
          </p:cNvPr>
          <p:cNvSpPr txBox="1">
            <a:spLocks/>
          </p:cNvSpPr>
          <p:nvPr/>
        </p:nvSpPr>
        <p:spPr>
          <a:xfrm>
            <a:off x="0" y="1430022"/>
            <a:ext cx="6096000" cy="4093571"/>
          </a:xfrm>
          <a:prstGeom prst="rect">
            <a:avLst/>
          </a:prstGeom>
          <a:solidFill>
            <a:schemeClr val="accent6">
              <a:lumMod val="60000"/>
              <a:lumOff val="40000"/>
            </a:schemeClr>
          </a:solidFill>
          <a:ln w="28575">
            <a:solidFill>
              <a:schemeClr val="accent6">
                <a:lumMod val="50000"/>
              </a:schemeClr>
            </a:solidFill>
          </a:ln>
        </p:spPr>
        <p:txBody>
          <a:bodyPr vert="horz" lIns="685800" tIns="182880" rIns="685800" bIns="18288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600" b="1" dirty="0"/>
              <a:t>For the public</a:t>
            </a:r>
          </a:p>
          <a:p>
            <a:pPr>
              <a:lnSpc>
                <a:spcPct val="150000"/>
              </a:lnSpc>
            </a:pPr>
            <a:r>
              <a:rPr lang="en-US" sz="2600" dirty="0"/>
              <a:t>Inspires future scientists</a:t>
            </a:r>
          </a:p>
          <a:p>
            <a:pPr>
              <a:lnSpc>
                <a:spcPct val="150000"/>
              </a:lnSpc>
            </a:pPr>
            <a:r>
              <a:rPr lang="en-US" sz="2600" dirty="0"/>
              <a:t>Educate the audience</a:t>
            </a:r>
          </a:p>
          <a:p>
            <a:pPr>
              <a:lnSpc>
                <a:spcPct val="150000"/>
              </a:lnSpc>
            </a:pPr>
            <a:r>
              <a:rPr lang="en-US" sz="2600" dirty="0"/>
              <a:t>Improve science literacy</a:t>
            </a:r>
          </a:p>
        </p:txBody>
      </p:sp>
      <p:sp>
        <p:nvSpPr>
          <p:cNvPr id="5" name="Content Placeholder 2">
            <a:extLst>
              <a:ext uri="{FF2B5EF4-FFF2-40B4-BE49-F238E27FC236}">
                <a16:creationId xmlns:a16="http://schemas.microsoft.com/office/drawing/2014/main" id="{0D058E5C-453E-43EB-97DC-1BE19352DC2E}"/>
              </a:ext>
            </a:extLst>
          </p:cNvPr>
          <p:cNvSpPr txBox="1">
            <a:spLocks/>
          </p:cNvSpPr>
          <p:nvPr/>
        </p:nvSpPr>
        <p:spPr>
          <a:xfrm>
            <a:off x="6095999" y="1430022"/>
            <a:ext cx="6096000" cy="4093571"/>
          </a:xfrm>
          <a:prstGeom prst="rect">
            <a:avLst/>
          </a:prstGeom>
          <a:solidFill>
            <a:schemeClr val="accent5">
              <a:lumMod val="60000"/>
              <a:lumOff val="40000"/>
            </a:schemeClr>
          </a:solidFill>
          <a:ln w="28575">
            <a:solidFill>
              <a:schemeClr val="accent5">
                <a:lumMod val="50000"/>
              </a:schemeClr>
            </a:solidFill>
          </a:ln>
        </p:spPr>
        <p:txBody>
          <a:bodyPr vert="horz" lIns="685800" tIns="182880" rIns="685800" bIns="18288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b="1" dirty="0"/>
              <a:t>For the scientists</a:t>
            </a:r>
          </a:p>
          <a:p>
            <a:pPr>
              <a:lnSpc>
                <a:spcPct val="150000"/>
              </a:lnSpc>
            </a:pPr>
            <a:r>
              <a:rPr lang="en-US" dirty="0"/>
              <a:t>Hones communication skills</a:t>
            </a:r>
          </a:p>
          <a:p>
            <a:pPr>
              <a:lnSpc>
                <a:spcPct val="150000"/>
              </a:lnSpc>
            </a:pPr>
            <a:r>
              <a:rPr lang="en-US" dirty="0"/>
              <a:t>Point of pride for institution</a:t>
            </a:r>
          </a:p>
          <a:p>
            <a:pPr>
              <a:lnSpc>
                <a:spcPct val="150000"/>
              </a:lnSpc>
            </a:pPr>
            <a:r>
              <a:rPr lang="en-US" dirty="0"/>
              <a:t>$$$</a:t>
            </a:r>
          </a:p>
        </p:txBody>
      </p:sp>
      <p:pic>
        <p:nvPicPr>
          <p:cNvPr id="7" name="Picture 6" descr="https://spacegrant.arizona.edu/sites/spacegrant.arizona.edu/files/about/logos/nic_web300x250ppi.png">
            <a:extLst>
              <a:ext uri="{FF2B5EF4-FFF2-40B4-BE49-F238E27FC236}">
                <a16:creationId xmlns:a16="http://schemas.microsoft.com/office/drawing/2014/main" id="{60003B4D-20C7-4356-BAFC-12B8CD45A6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85736" y="5936974"/>
            <a:ext cx="820529" cy="6810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uaatwork.arizona.edu/sites/default/files/images/uanews-logo_1.jpeg">
            <a:extLst>
              <a:ext uri="{FF2B5EF4-FFF2-40B4-BE49-F238E27FC236}">
                <a16:creationId xmlns:a16="http://schemas.microsoft.com/office/drawing/2014/main" id="{11E42A3D-BFA5-418A-9A23-58734E2B173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 y="5896245"/>
            <a:ext cx="2631085" cy="7624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953260C-C502-4534-AC63-865BC4DF2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53800" y="5592033"/>
            <a:ext cx="800098" cy="1238296"/>
          </a:xfrm>
          <a:prstGeom prst="rect">
            <a:avLst/>
          </a:prstGeom>
        </p:spPr>
      </p:pic>
    </p:spTree>
    <p:extLst>
      <p:ext uri="{BB962C8B-B14F-4D97-AF65-F5344CB8AC3E}">
        <p14:creationId xmlns:p14="http://schemas.microsoft.com/office/powerpoint/2010/main" val="683612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B00C4-A8CE-4D8B-80F8-AD7D912AC94F}"/>
              </a:ext>
            </a:extLst>
          </p:cNvPr>
          <p:cNvSpPr>
            <a:spLocks noGrp="1"/>
          </p:cNvSpPr>
          <p:nvPr>
            <p:ph type="title"/>
          </p:nvPr>
        </p:nvSpPr>
        <p:spPr>
          <a:xfrm>
            <a:off x="0" y="1109378"/>
            <a:ext cx="12192000" cy="1325563"/>
          </a:xfrm>
          <a:solidFill>
            <a:schemeClr val="accent6">
              <a:lumMod val="60000"/>
              <a:lumOff val="40000"/>
            </a:schemeClr>
          </a:solidFill>
        </p:spPr>
        <p:txBody>
          <a:bodyPr/>
          <a:lstStyle/>
          <a:p>
            <a:pPr algn="ctr"/>
            <a:r>
              <a:rPr lang="en-US" dirty="0"/>
              <a:t>Acknowledgements</a:t>
            </a:r>
          </a:p>
        </p:txBody>
      </p:sp>
      <p:sp>
        <p:nvSpPr>
          <p:cNvPr id="3" name="Content Placeholder 2">
            <a:extLst>
              <a:ext uri="{FF2B5EF4-FFF2-40B4-BE49-F238E27FC236}">
                <a16:creationId xmlns:a16="http://schemas.microsoft.com/office/drawing/2014/main" id="{5A7622F5-4725-45D6-8CA7-29E48C5DF152}"/>
              </a:ext>
            </a:extLst>
          </p:cNvPr>
          <p:cNvSpPr>
            <a:spLocks noGrp="1"/>
          </p:cNvSpPr>
          <p:nvPr>
            <p:ph idx="1"/>
          </p:nvPr>
        </p:nvSpPr>
        <p:spPr>
          <a:xfrm>
            <a:off x="838200" y="2781767"/>
            <a:ext cx="10515600" cy="4351338"/>
          </a:xfrm>
        </p:spPr>
        <p:txBody>
          <a:bodyPr/>
          <a:lstStyle/>
          <a:p>
            <a:pPr algn="ctr"/>
            <a:r>
              <a:rPr lang="en-US" dirty="0"/>
              <a:t>The folks University of Arizona Marketing and Communications</a:t>
            </a:r>
          </a:p>
          <a:p>
            <a:pPr algn="ctr"/>
            <a:r>
              <a:rPr lang="en-US" dirty="0"/>
              <a:t>All the awesome researchers at UA</a:t>
            </a:r>
          </a:p>
          <a:p>
            <a:pPr marL="0" indent="0">
              <a:buNone/>
            </a:pPr>
            <a:endParaRPr lang="en-US" dirty="0"/>
          </a:p>
          <a:p>
            <a:pPr algn="ctr"/>
            <a:r>
              <a:rPr lang="en-US" dirty="0"/>
              <a:t>The Arizona Space Grant Consortium</a:t>
            </a:r>
          </a:p>
          <a:p>
            <a:pPr marL="0" indent="0">
              <a:buNone/>
            </a:pPr>
            <a:endParaRPr lang="en-US" dirty="0"/>
          </a:p>
          <a:p>
            <a:pPr marL="0" indent="0">
              <a:buNone/>
            </a:pPr>
            <a:endParaRPr lang="en-US" dirty="0"/>
          </a:p>
        </p:txBody>
      </p:sp>
      <p:pic>
        <p:nvPicPr>
          <p:cNvPr id="4" name="Picture 2" descr="https://uaatwork.arizona.edu/sites/default/files/images/uanews-logo_1.jpeg">
            <a:extLst>
              <a:ext uri="{FF2B5EF4-FFF2-40B4-BE49-F238E27FC236}">
                <a16:creationId xmlns:a16="http://schemas.microsoft.com/office/drawing/2014/main" id="{D3717ED6-D457-4880-8CF7-F4DCFD72DAF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46" y="5996734"/>
            <a:ext cx="2775863" cy="8044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spacegrant.arizona.edu/sites/spacegrant.arizona.edu/files/about/logos/nic_web300x250ppi.png">
            <a:extLst>
              <a:ext uri="{FF2B5EF4-FFF2-40B4-BE49-F238E27FC236}">
                <a16:creationId xmlns:a16="http://schemas.microsoft.com/office/drawing/2014/main" id="{26F12968-D647-46AE-835F-2C5FADD594A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1282" y="5963358"/>
            <a:ext cx="1009436" cy="8378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C3FDA85-377A-4B0C-B745-6574263C80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0882" y="5262236"/>
            <a:ext cx="1022572" cy="1582615"/>
          </a:xfrm>
          <a:prstGeom prst="rect">
            <a:avLst/>
          </a:prstGeom>
        </p:spPr>
      </p:pic>
    </p:spTree>
    <p:extLst>
      <p:ext uri="{BB962C8B-B14F-4D97-AF65-F5344CB8AC3E}">
        <p14:creationId xmlns:p14="http://schemas.microsoft.com/office/powerpoint/2010/main" val="485087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C90CB-341F-47B8-AE3F-3917444532B3}"/>
              </a:ext>
            </a:extLst>
          </p:cNvPr>
          <p:cNvSpPr>
            <a:spLocks noGrp="1"/>
          </p:cNvSpPr>
          <p:nvPr>
            <p:ph type="title"/>
          </p:nvPr>
        </p:nvSpPr>
        <p:spPr>
          <a:xfrm>
            <a:off x="838200" y="2766218"/>
            <a:ext cx="10515600" cy="1325563"/>
          </a:xfrm>
        </p:spPr>
        <p:txBody>
          <a:bodyPr>
            <a:normAutofit/>
          </a:bodyPr>
          <a:lstStyle/>
          <a:p>
            <a:pPr algn="ctr"/>
            <a:r>
              <a:rPr lang="en-US" sz="8000" dirty="0">
                <a:solidFill>
                  <a:schemeClr val="bg1"/>
                </a:solidFill>
              </a:rPr>
              <a:t>Thank You!</a:t>
            </a:r>
          </a:p>
        </p:txBody>
      </p:sp>
    </p:spTree>
    <p:extLst>
      <p:ext uri="{BB962C8B-B14F-4D97-AF65-F5344CB8AC3E}">
        <p14:creationId xmlns:p14="http://schemas.microsoft.com/office/powerpoint/2010/main" val="1559170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C179-6C25-4097-A992-6C1B6DA85D81}"/>
              </a:ext>
            </a:extLst>
          </p:cNvPr>
          <p:cNvSpPr>
            <a:spLocks noGrp="1"/>
          </p:cNvSpPr>
          <p:nvPr>
            <p:ph type="title"/>
          </p:nvPr>
        </p:nvSpPr>
        <p:spPr>
          <a:xfrm>
            <a:off x="0" y="365125"/>
            <a:ext cx="12192000" cy="1325563"/>
          </a:xfrm>
          <a:solidFill>
            <a:schemeClr val="accent6">
              <a:lumMod val="60000"/>
              <a:lumOff val="40000"/>
            </a:schemeClr>
          </a:solidFill>
        </p:spPr>
        <p:txBody>
          <a:bodyPr/>
          <a:lstStyle/>
          <a:p>
            <a:r>
              <a:rPr lang="en-US" dirty="0"/>
              <a:t>    Chronic Jargon Disease</a:t>
            </a:r>
          </a:p>
        </p:txBody>
      </p:sp>
      <p:sp>
        <p:nvSpPr>
          <p:cNvPr id="3" name="Content Placeholder 2">
            <a:extLst>
              <a:ext uri="{FF2B5EF4-FFF2-40B4-BE49-F238E27FC236}">
                <a16:creationId xmlns:a16="http://schemas.microsoft.com/office/drawing/2014/main" id="{5BB30B68-2AE7-40B9-A68C-7A2FBABA2B8B}"/>
              </a:ext>
            </a:extLst>
          </p:cNvPr>
          <p:cNvSpPr>
            <a:spLocks noGrp="1"/>
          </p:cNvSpPr>
          <p:nvPr>
            <p:ph idx="1"/>
          </p:nvPr>
        </p:nvSpPr>
        <p:spPr>
          <a:xfrm>
            <a:off x="0" y="1690688"/>
            <a:ext cx="12192000" cy="4667250"/>
          </a:xfrm>
        </p:spPr>
        <p:txBody>
          <a:bodyPr anchor="ctr">
            <a:normAutofit/>
          </a:bodyPr>
          <a:lstStyle/>
          <a:p>
            <a:pPr marL="914400" lvl="2" indent="0">
              <a:lnSpc>
                <a:spcPct val="100000"/>
              </a:lnSpc>
              <a:spcAft>
                <a:spcPts val="1000"/>
              </a:spcAft>
              <a:buNone/>
            </a:pPr>
            <a:r>
              <a:rPr lang="en-US" sz="3200" dirty="0"/>
              <a:t>CJD is an illness that causes ineffective communication.</a:t>
            </a:r>
          </a:p>
          <a:p>
            <a:pPr marL="914400" lvl="2" indent="0">
              <a:lnSpc>
                <a:spcPct val="100000"/>
              </a:lnSpc>
              <a:spcAft>
                <a:spcPts val="1000"/>
              </a:spcAft>
              <a:buNone/>
            </a:pPr>
            <a:r>
              <a:rPr lang="en-US" sz="3200" dirty="0"/>
              <a:t>It affects thousands of papers and academics every year.</a:t>
            </a:r>
          </a:p>
        </p:txBody>
      </p:sp>
    </p:spTree>
    <p:extLst>
      <p:ext uri="{BB962C8B-B14F-4D97-AF65-F5344CB8AC3E}">
        <p14:creationId xmlns:p14="http://schemas.microsoft.com/office/powerpoint/2010/main" val="2953238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F21889-6AE1-4DBB-961E-411CC7418065}"/>
              </a:ext>
            </a:extLst>
          </p:cNvPr>
          <p:cNvSpPr>
            <a:spLocks noGrp="1"/>
          </p:cNvSpPr>
          <p:nvPr>
            <p:ph idx="1"/>
          </p:nvPr>
        </p:nvSpPr>
        <p:spPr>
          <a:xfrm>
            <a:off x="838200" y="1253331"/>
            <a:ext cx="10515600" cy="4351338"/>
          </a:xfrm>
          <a:solidFill>
            <a:schemeClr val="accent6">
              <a:lumMod val="60000"/>
              <a:lumOff val="40000"/>
            </a:schemeClr>
          </a:solidFill>
          <a:ln>
            <a:solidFill>
              <a:schemeClr val="accent6">
                <a:lumMod val="50000"/>
              </a:schemeClr>
            </a:solidFill>
          </a:ln>
        </p:spPr>
        <p:txBody>
          <a:bodyPr anchor="ctr">
            <a:normAutofit/>
          </a:bodyPr>
          <a:lstStyle/>
          <a:p>
            <a:pPr marL="0" indent="0" algn="ctr">
              <a:buNone/>
            </a:pPr>
            <a:r>
              <a:rPr lang="en-US" sz="4400" dirty="0">
                <a:latin typeface="+mj-lt"/>
              </a:rPr>
              <a:t>If you or a loved one are an academic, speak with academics or read academic papers, you are at risk for Chronic Jargon Disease</a:t>
            </a:r>
          </a:p>
        </p:txBody>
      </p:sp>
    </p:spTree>
    <p:extLst>
      <p:ext uri="{BB962C8B-B14F-4D97-AF65-F5344CB8AC3E}">
        <p14:creationId xmlns:p14="http://schemas.microsoft.com/office/powerpoint/2010/main" val="4010523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2362-1DA5-4AAF-8681-988EED1A56E7}"/>
              </a:ext>
            </a:extLst>
          </p:cNvPr>
          <p:cNvSpPr>
            <a:spLocks noGrp="1"/>
          </p:cNvSpPr>
          <p:nvPr>
            <p:ph type="title"/>
          </p:nvPr>
        </p:nvSpPr>
        <p:spPr>
          <a:xfrm>
            <a:off x="0" y="231775"/>
            <a:ext cx="12192000" cy="1325563"/>
          </a:xfrm>
          <a:solidFill>
            <a:schemeClr val="accent6">
              <a:lumMod val="60000"/>
              <a:lumOff val="40000"/>
            </a:schemeClr>
          </a:solidFill>
        </p:spPr>
        <p:txBody>
          <a:bodyPr/>
          <a:lstStyle/>
          <a:p>
            <a:r>
              <a:rPr lang="en-US" dirty="0"/>
              <a:t>     CJD: Long-term Effects</a:t>
            </a:r>
          </a:p>
        </p:txBody>
      </p:sp>
      <p:sp>
        <p:nvSpPr>
          <p:cNvPr id="3" name="Content Placeholder 2">
            <a:extLst>
              <a:ext uri="{FF2B5EF4-FFF2-40B4-BE49-F238E27FC236}">
                <a16:creationId xmlns:a16="http://schemas.microsoft.com/office/drawing/2014/main" id="{6444758A-D793-459D-8BA9-C246E623C0CD}"/>
              </a:ext>
            </a:extLst>
          </p:cNvPr>
          <p:cNvSpPr>
            <a:spLocks noGrp="1"/>
          </p:cNvSpPr>
          <p:nvPr>
            <p:ph idx="1"/>
          </p:nvPr>
        </p:nvSpPr>
        <p:spPr>
          <a:xfrm>
            <a:off x="838200" y="1690689"/>
            <a:ext cx="10515600" cy="5167312"/>
          </a:xfrm>
        </p:spPr>
        <p:txBody>
          <a:bodyPr anchor="ctr">
            <a:normAutofit/>
          </a:bodyPr>
          <a:lstStyle/>
          <a:p>
            <a:pPr>
              <a:lnSpc>
                <a:spcPct val="100000"/>
              </a:lnSpc>
            </a:pPr>
            <a:r>
              <a:rPr lang="en-US" sz="3200" dirty="0"/>
              <a:t>When left untreated, chronic jargon disease can:</a:t>
            </a:r>
          </a:p>
          <a:p>
            <a:pPr lvl="1">
              <a:lnSpc>
                <a:spcPct val="100000"/>
              </a:lnSpc>
            </a:pPr>
            <a:r>
              <a:rPr lang="en-US" sz="3600" dirty="0"/>
              <a:t> </a:t>
            </a:r>
            <a:r>
              <a:rPr lang="en-US" sz="2800" dirty="0"/>
              <a:t>sequester academia from the rest of the world</a:t>
            </a:r>
          </a:p>
          <a:p>
            <a:pPr lvl="2">
              <a:lnSpc>
                <a:spcPct val="100000"/>
              </a:lnSpc>
            </a:pPr>
            <a:r>
              <a:rPr lang="en-US" sz="2800" dirty="0"/>
              <a:t>catastrophic drops in scientific literacy </a:t>
            </a:r>
          </a:p>
          <a:p>
            <a:pPr lvl="3">
              <a:lnSpc>
                <a:spcPct val="100000"/>
              </a:lnSpc>
            </a:pPr>
            <a:r>
              <a:rPr lang="en-US" sz="2800" b="1" dirty="0"/>
              <a:t>loss of interest in science</a:t>
            </a:r>
          </a:p>
          <a:p>
            <a:pPr lvl="3">
              <a:lnSpc>
                <a:spcPct val="100000"/>
              </a:lnSpc>
            </a:pPr>
            <a:r>
              <a:rPr lang="en-US" sz="2800" b="1" dirty="0"/>
              <a:t>loss of scientific funding</a:t>
            </a:r>
          </a:p>
          <a:p>
            <a:pPr lvl="3">
              <a:lnSpc>
                <a:spcPct val="100000"/>
              </a:lnSpc>
            </a:pPr>
            <a:r>
              <a:rPr lang="en-US" sz="2800" b="1" dirty="0"/>
              <a:t>measles outbreaks.</a:t>
            </a:r>
          </a:p>
          <a:p>
            <a:pPr lvl="3"/>
            <a:endParaRPr lang="en-US" sz="2800" b="1" dirty="0"/>
          </a:p>
          <a:p>
            <a:pPr marL="0" indent="0" algn="ctr">
              <a:lnSpc>
                <a:spcPct val="100000"/>
              </a:lnSpc>
              <a:buNone/>
            </a:pPr>
            <a:r>
              <a:rPr lang="en-US" b="1" dirty="0"/>
              <a:t>If you or your paper suffer from chronic jargon disease, talk to your research group about science communication</a:t>
            </a:r>
          </a:p>
          <a:p>
            <a:pPr marL="1371600" lvl="3" indent="0">
              <a:buNone/>
            </a:pPr>
            <a:endParaRPr lang="en-US" b="1" dirty="0"/>
          </a:p>
        </p:txBody>
      </p:sp>
    </p:spTree>
    <p:extLst>
      <p:ext uri="{BB962C8B-B14F-4D97-AF65-F5344CB8AC3E}">
        <p14:creationId xmlns:p14="http://schemas.microsoft.com/office/powerpoint/2010/main" val="335164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C7DA-426F-4D71-8912-302BB72ADFEB}"/>
              </a:ext>
            </a:extLst>
          </p:cNvPr>
          <p:cNvSpPr>
            <a:spLocks noGrp="1"/>
          </p:cNvSpPr>
          <p:nvPr>
            <p:ph type="title"/>
          </p:nvPr>
        </p:nvSpPr>
        <p:spPr>
          <a:xfrm>
            <a:off x="0" y="365125"/>
            <a:ext cx="12192000" cy="1325563"/>
          </a:xfrm>
          <a:solidFill>
            <a:schemeClr val="accent6">
              <a:lumMod val="60000"/>
              <a:lumOff val="40000"/>
            </a:schemeClr>
          </a:solidFill>
        </p:spPr>
        <p:txBody>
          <a:bodyPr/>
          <a:lstStyle/>
          <a:p>
            <a:r>
              <a:rPr lang="en-US" dirty="0"/>
              <a:t>    Treatment for CJD: Science Communication</a:t>
            </a:r>
          </a:p>
        </p:txBody>
      </p:sp>
      <p:sp>
        <p:nvSpPr>
          <p:cNvPr id="3" name="Content Placeholder 2">
            <a:extLst>
              <a:ext uri="{FF2B5EF4-FFF2-40B4-BE49-F238E27FC236}">
                <a16:creationId xmlns:a16="http://schemas.microsoft.com/office/drawing/2014/main" id="{6752758C-6F31-47A8-AB23-AAD1F1FF957B}"/>
              </a:ext>
            </a:extLst>
          </p:cNvPr>
          <p:cNvSpPr>
            <a:spLocks noGrp="1"/>
          </p:cNvSpPr>
          <p:nvPr>
            <p:ph idx="1"/>
          </p:nvPr>
        </p:nvSpPr>
        <p:spPr>
          <a:xfrm>
            <a:off x="838200" y="1690688"/>
            <a:ext cx="10515600" cy="5167311"/>
          </a:xfrm>
        </p:spPr>
        <p:txBody>
          <a:bodyPr anchor="ctr"/>
          <a:lstStyle/>
          <a:p>
            <a:pPr>
              <a:lnSpc>
                <a:spcPct val="100000"/>
              </a:lnSpc>
            </a:pPr>
            <a:r>
              <a:rPr lang="en-US" sz="3200" dirty="0"/>
              <a:t>allows you and your paper to reconnect with simple, straightforward language</a:t>
            </a:r>
          </a:p>
          <a:p>
            <a:pPr>
              <a:lnSpc>
                <a:spcPct val="100000"/>
              </a:lnSpc>
            </a:pPr>
            <a:r>
              <a:rPr lang="en-US" sz="3200" dirty="0"/>
              <a:t>helped millions of researchers find media attention</a:t>
            </a:r>
          </a:p>
          <a:p>
            <a:pPr>
              <a:lnSpc>
                <a:spcPct val="100000"/>
              </a:lnSpc>
            </a:pPr>
            <a:r>
              <a:rPr lang="en-US" sz="3200" dirty="0"/>
              <a:t>brought complicated science to millions of non-academics</a:t>
            </a:r>
          </a:p>
        </p:txBody>
      </p:sp>
    </p:spTree>
    <p:extLst>
      <p:ext uri="{BB962C8B-B14F-4D97-AF65-F5344CB8AC3E}">
        <p14:creationId xmlns:p14="http://schemas.microsoft.com/office/powerpoint/2010/main" val="2044184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B967-4D82-4C31-8162-417CA9F4AB13}"/>
              </a:ext>
            </a:extLst>
          </p:cNvPr>
          <p:cNvSpPr>
            <a:spLocks noGrp="1"/>
          </p:cNvSpPr>
          <p:nvPr>
            <p:ph type="title"/>
          </p:nvPr>
        </p:nvSpPr>
        <p:spPr>
          <a:xfrm>
            <a:off x="838200" y="2049462"/>
            <a:ext cx="10515600" cy="2759075"/>
          </a:xfrm>
          <a:solidFill>
            <a:schemeClr val="accent6">
              <a:lumMod val="60000"/>
              <a:lumOff val="40000"/>
            </a:schemeClr>
          </a:solidFill>
          <a:ln>
            <a:solidFill>
              <a:schemeClr val="accent6">
                <a:lumMod val="50000"/>
              </a:schemeClr>
            </a:solidFill>
          </a:ln>
        </p:spPr>
        <p:txBody>
          <a:bodyPr/>
          <a:lstStyle/>
          <a:p>
            <a:pPr algn="ctr"/>
            <a:r>
              <a:rPr lang="en-US" dirty="0"/>
              <a:t>Start your treatment today with your University News Organization</a:t>
            </a:r>
          </a:p>
        </p:txBody>
      </p:sp>
      <p:pic>
        <p:nvPicPr>
          <p:cNvPr id="4" name="Picture 2" descr="https://uaatwork.arizona.edu/sites/default/files/images/uanews-logo_1.jpeg">
            <a:extLst>
              <a:ext uri="{FF2B5EF4-FFF2-40B4-BE49-F238E27FC236}">
                <a16:creationId xmlns:a16="http://schemas.microsoft.com/office/drawing/2014/main" id="{C3AC13C3-0261-4952-875C-D84440C679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7922" y="5578185"/>
            <a:ext cx="3236155" cy="93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79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782A-B6A5-455D-915A-BF8935C5CF0D}"/>
              </a:ext>
            </a:extLst>
          </p:cNvPr>
          <p:cNvSpPr>
            <a:spLocks noGrp="1"/>
          </p:cNvSpPr>
          <p:nvPr>
            <p:ph type="title"/>
          </p:nvPr>
        </p:nvSpPr>
        <p:spPr>
          <a:xfrm>
            <a:off x="304492" y="649961"/>
            <a:ext cx="5473905" cy="5598439"/>
          </a:xfrm>
          <a:solidFill>
            <a:schemeClr val="accent6">
              <a:lumMod val="60000"/>
              <a:lumOff val="40000"/>
            </a:schemeClr>
          </a:solidFill>
          <a:ln>
            <a:solidFill>
              <a:schemeClr val="accent6">
                <a:lumMod val="50000"/>
              </a:schemeClr>
            </a:solidFill>
          </a:ln>
        </p:spPr>
        <p:txBody>
          <a:bodyPr anchor="t"/>
          <a:lstStyle/>
          <a:p>
            <a:pPr algn="ctr"/>
            <a:br>
              <a:rPr lang="en-US" dirty="0"/>
            </a:br>
            <a:r>
              <a:rPr lang="en-US" dirty="0"/>
              <a:t>What is Science Communication?</a:t>
            </a:r>
          </a:p>
        </p:txBody>
      </p:sp>
      <p:sp>
        <p:nvSpPr>
          <p:cNvPr id="4" name="Oval 3">
            <a:extLst>
              <a:ext uri="{FF2B5EF4-FFF2-40B4-BE49-F238E27FC236}">
                <a16:creationId xmlns:a16="http://schemas.microsoft.com/office/drawing/2014/main" id="{2784B2D3-BEF8-4ECB-880F-1F9987CAC0F3}"/>
              </a:ext>
            </a:extLst>
          </p:cNvPr>
          <p:cNvSpPr/>
          <p:nvPr/>
        </p:nvSpPr>
        <p:spPr>
          <a:xfrm>
            <a:off x="6527595" y="1747495"/>
            <a:ext cx="4838700" cy="3760074"/>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Cool Science!</a:t>
            </a:r>
          </a:p>
        </p:txBody>
      </p:sp>
      <p:sp>
        <p:nvSpPr>
          <p:cNvPr id="3" name="Content Placeholder 2">
            <a:extLst>
              <a:ext uri="{FF2B5EF4-FFF2-40B4-BE49-F238E27FC236}">
                <a16:creationId xmlns:a16="http://schemas.microsoft.com/office/drawing/2014/main" id="{9FC997F2-179E-4AEB-A603-F7F466D7C036}"/>
              </a:ext>
            </a:extLst>
          </p:cNvPr>
          <p:cNvSpPr>
            <a:spLocks noGrp="1"/>
          </p:cNvSpPr>
          <p:nvPr>
            <p:ph idx="1"/>
          </p:nvPr>
        </p:nvSpPr>
        <p:spPr>
          <a:xfrm>
            <a:off x="508103" y="2992017"/>
            <a:ext cx="4838699" cy="2586093"/>
          </a:xfrm>
        </p:spPr>
        <p:txBody>
          <a:bodyPr>
            <a:normAutofit/>
          </a:bodyPr>
          <a:lstStyle/>
          <a:p>
            <a:pPr algn="ctr">
              <a:buFont typeface="Wingdings" panose="05000000000000000000" pitchFamily="2" charset="2"/>
              <a:buChar char="à"/>
            </a:pPr>
            <a:r>
              <a:rPr lang="en-US" sz="4000" dirty="0"/>
              <a:t>Making science accessible to </a:t>
            </a:r>
          </a:p>
          <a:p>
            <a:pPr marL="0" indent="0" algn="ctr">
              <a:spcBef>
                <a:spcPts val="0"/>
              </a:spcBef>
              <a:buNone/>
            </a:pPr>
            <a:r>
              <a:rPr lang="en-US" sz="4000" dirty="0"/>
              <a:t>non-scientists</a:t>
            </a:r>
          </a:p>
        </p:txBody>
      </p:sp>
      <p:sp>
        <p:nvSpPr>
          <p:cNvPr id="7" name="Rectangle 6">
            <a:extLst>
              <a:ext uri="{FF2B5EF4-FFF2-40B4-BE49-F238E27FC236}">
                <a16:creationId xmlns:a16="http://schemas.microsoft.com/office/drawing/2014/main" id="{3F5214B2-3442-4A6A-8E6A-3F0EE2F4C384}"/>
              </a:ext>
            </a:extLst>
          </p:cNvPr>
          <p:cNvSpPr/>
          <p:nvPr/>
        </p:nvSpPr>
        <p:spPr>
          <a:xfrm>
            <a:off x="6559140" y="1448342"/>
            <a:ext cx="4838700" cy="2433453"/>
          </a:xfrm>
          <a:prstGeom prst="rect">
            <a:avLst/>
          </a:prstGeom>
          <a:noFill/>
        </p:spPr>
        <p:txBody>
          <a:bodyPr wrap="none" lIns="91440" tIns="45720" rIns="91440" bIns="45720">
            <a:prstTxWarp prst="textArchUp">
              <a:avLst>
                <a:gd name="adj" fmla="val 9924079"/>
              </a:avLst>
            </a:prstTxWarp>
            <a:spAutoFit/>
          </a:bodyPr>
          <a:lstStyle/>
          <a:p>
            <a:pPr algn="ctr"/>
            <a:r>
              <a:rPr lang="en-US" sz="5400" b="0" cap="none" spc="0" dirty="0">
                <a:ln w="0"/>
                <a:solidFill>
                  <a:srgbClr val="0070C0"/>
                </a:solidFill>
                <a:effectLst>
                  <a:outerShdw blurRad="38100" dist="19050" dir="2700000" algn="tl" rotWithShape="0">
                    <a:schemeClr val="dk1">
                      <a:alpha val="40000"/>
                    </a:schemeClr>
                  </a:outerShdw>
                </a:effectLst>
              </a:rPr>
              <a:t>Simple language</a:t>
            </a:r>
          </a:p>
        </p:txBody>
      </p:sp>
      <p:sp>
        <p:nvSpPr>
          <p:cNvPr id="23" name="Rectangle 22">
            <a:extLst>
              <a:ext uri="{FF2B5EF4-FFF2-40B4-BE49-F238E27FC236}">
                <a16:creationId xmlns:a16="http://schemas.microsoft.com/office/drawing/2014/main" id="{0209DD1F-1239-401A-A3EC-A14FEF4081F2}"/>
              </a:ext>
            </a:extLst>
          </p:cNvPr>
          <p:cNvSpPr/>
          <p:nvPr/>
        </p:nvSpPr>
        <p:spPr>
          <a:xfrm>
            <a:off x="6209992" y="2665068"/>
            <a:ext cx="5473905" cy="3239993"/>
          </a:xfrm>
          <a:prstGeom prst="rect">
            <a:avLst/>
          </a:prstGeom>
          <a:noFill/>
        </p:spPr>
        <p:txBody>
          <a:bodyPr wrap="none" lIns="91440" tIns="45720" rIns="91440" bIns="45720">
            <a:prstTxWarp prst="textArchDown">
              <a:avLst>
                <a:gd name="adj" fmla="val 1485215"/>
              </a:avLst>
            </a:prstTxWarp>
            <a:spAutoFit/>
          </a:bodyPr>
          <a:lstStyle/>
          <a:p>
            <a:pPr algn="ctr"/>
            <a:r>
              <a:rPr lang="en-US" sz="5400" dirty="0">
                <a:ln w="0"/>
                <a:solidFill>
                  <a:srgbClr val="0070C0"/>
                </a:solidFill>
                <a:effectLst>
                  <a:outerShdw blurRad="38100" dist="19050" dir="2700000" algn="tl" rotWithShape="0">
                    <a:schemeClr val="dk1">
                      <a:alpha val="40000"/>
                    </a:schemeClr>
                  </a:outerShdw>
                </a:effectLst>
              </a:rPr>
              <a:t>big-picture focus</a:t>
            </a:r>
            <a:endParaRPr lang="en-US" sz="5400" b="0" cap="none" spc="0" dirty="0">
              <a:ln w="0"/>
              <a:solidFill>
                <a:srgbClr val="0070C0"/>
              </a:solidFill>
              <a:effectLst>
                <a:outerShdw blurRad="38100" dist="19050" dir="2700000" algn="tl" rotWithShape="0">
                  <a:schemeClr val="dk1">
                    <a:alpha val="40000"/>
                  </a:schemeClr>
                </a:outerShdw>
              </a:effectLst>
            </a:endParaRPr>
          </a:p>
        </p:txBody>
      </p:sp>
      <p:pic>
        <p:nvPicPr>
          <p:cNvPr id="24" name="Picture 23">
            <a:extLst>
              <a:ext uri="{FF2B5EF4-FFF2-40B4-BE49-F238E27FC236}">
                <a16:creationId xmlns:a16="http://schemas.microsoft.com/office/drawing/2014/main" id="{C06231ED-C7D5-4BD9-A7F4-84105EDA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94976" y="5578110"/>
            <a:ext cx="818477" cy="1266741"/>
          </a:xfrm>
          <a:prstGeom prst="rect">
            <a:avLst/>
          </a:prstGeom>
        </p:spPr>
      </p:pic>
    </p:spTree>
    <p:extLst>
      <p:ext uri="{BB962C8B-B14F-4D97-AF65-F5344CB8AC3E}">
        <p14:creationId xmlns:p14="http://schemas.microsoft.com/office/powerpoint/2010/main" val="248883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C9FB171-C62F-40DC-A567-6AFFE8E05545}"/>
              </a:ext>
            </a:extLst>
          </p:cNvPr>
          <p:cNvPicPr>
            <a:picLocks noChangeAspect="1"/>
          </p:cNvPicPr>
          <p:nvPr/>
        </p:nvPicPr>
        <p:blipFill rotWithShape="1">
          <a:blip r:embed="rId2"/>
          <a:srcRect l="7500" t="24988" r="36958" b="16902"/>
          <a:stretch/>
        </p:blipFill>
        <p:spPr>
          <a:xfrm>
            <a:off x="6257819" y="894642"/>
            <a:ext cx="5429250" cy="3193685"/>
          </a:xfrm>
          <a:prstGeom prst="rect">
            <a:avLst/>
          </a:prstGeom>
        </p:spPr>
      </p:pic>
      <p:sp>
        <p:nvSpPr>
          <p:cNvPr id="2" name="Title 1">
            <a:extLst>
              <a:ext uri="{FF2B5EF4-FFF2-40B4-BE49-F238E27FC236}">
                <a16:creationId xmlns:a16="http://schemas.microsoft.com/office/drawing/2014/main" id="{2EB30A9B-B06B-4864-ACAC-5BDD204AC0C2}"/>
              </a:ext>
            </a:extLst>
          </p:cNvPr>
          <p:cNvSpPr>
            <a:spLocks noGrp="1"/>
          </p:cNvSpPr>
          <p:nvPr>
            <p:ph type="title"/>
          </p:nvPr>
        </p:nvSpPr>
        <p:spPr>
          <a:xfrm>
            <a:off x="482600" y="223259"/>
            <a:ext cx="10515600" cy="1325563"/>
          </a:xfrm>
        </p:spPr>
        <p:txBody>
          <a:bodyPr/>
          <a:lstStyle/>
          <a:p>
            <a:r>
              <a:rPr lang="en-US" dirty="0"/>
              <a:t>The Writing Process</a:t>
            </a:r>
          </a:p>
        </p:txBody>
      </p:sp>
      <p:sp>
        <p:nvSpPr>
          <p:cNvPr id="3" name="Content Placeholder 2">
            <a:extLst>
              <a:ext uri="{FF2B5EF4-FFF2-40B4-BE49-F238E27FC236}">
                <a16:creationId xmlns:a16="http://schemas.microsoft.com/office/drawing/2014/main" id="{28D50C53-E45E-43BF-8201-D880C88E1049}"/>
              </a:ext>
            </a:extLst>
          </p:cNvPr>
          <p:cNvSpPr>
            <a:spLocks noGrp="1"/>
          </p:cNvSpPr>
          <p:nvPr>
            <p:ph idx="1"/>
          </p:nvPr>
        </p:nvSpPr>
        <p:spPr>
          <a:xfrm>
            <a:off x="482600" y="1253331"/>
            <a:ext cx="5108682" cy="4351338"/>
          </a:xfrm>
          <a:solidFill>
            <a:schemeClr val="accent6">
              <a:lumMod val="60000"/>
              <a:lumOff val="40000"/>
            </a:schemeClr>
          </a:solidFill>
          <a:ln>
            <a:solidFill>
              <a:schemeClr val="accent6">
                <a:lumMod val="50000"/>
              </a:schemeClr>
            </a:solidFill>
          </a:ln>
        </p:spPr>
        <p:txBody>
          <a:bodyPr>
            <a:normAutofit lnSpcReduction="10000"/>
          </a:bodyPr>
          <a:lstStyle/>
          <a:p>
            <a:pPr marL="0" indent="0">
              <a:lnSpc>
                <a:spcPct val="150000"/>
              </a:lnSpc>
              <a:buNone/>
            </a:pPr>
            <a:r>
              <a:rPr lang="en-US" dirty="0"/>
              <a:t>1. Find a story</a:t>
            </a:r>
          </a:p>
          <a:p>
            <a:pPr marL="0" indent="0">
              <a:lnSpc>
                <a:spcPct val="150000"/>
              </a:lnSpc>
              <a:buNone/>
            </a:pPr>
            <a:r>
              <a:rPr lang="en-US" dirty="0"/>
              <a:t>2. Do your Research</a:t>
            </a:r>
          </a:p>
          <a:p>
            <a:pPr marL="0" indent="0">
              <a:lnSpc>
                <a:spcPct val="150000"/>
              </a:lnSpc>
              <a:buNone/>
            </a:pPr>
            <a:r>
              <a:rPr lang="en-US" dirty="0"/>
              <a:t>3. Conduct an Interview</a:t>
            </a:r>
          </a:p>
          <a:p>
            <a:pPr marL="0" indent="0">
              <a:lnSpc>
                <a:spcPct val="150000"/>
              </a:lnSpc>
              <a:buNone/>
            </a:pPr>
            <a:r>
              <a:rPr lang="en-US" dirty="0"/>
              <a:t>4. Write a Draft</a:t>
            </a:r>
          </a:p>
          <a:p>
            <a:pPr marL="0" indent="0">
              <a:lnSpc>
                <a:spcPct val="150000"/>
              </a:lnSpc>
              <a:buNone/>
            </a:pPr>
            <a:r>
              <a:rPr lang="en-US" dirty="0"/>
              <a:t>5. Review</a:t>
            </a:r>
          </a:p>
          <a:p>
            <a:pPr marL="0" indent="0">
              <a:lnSpc>
                <a:spcPct val="150000"/>
              </a:lnSpc>
              <a:buNone/>
            </a:pPr>
            <a:r>
              <a:rPr lang="en-US" dirty="0"/>
              <a:t>6. Publish</a:t>
            </a:r>
          </a:p>
        </p:txBody>
      </p:sp>
      <p:pic>
        <p:nvPicPr>
          <p:cNvPr id="6" name="Picture 2" descr="https://uaatwork.arizona.edu/sites/default/files/images/uanews-logo_1.jpeg">
            <a:extLst>
              <a:ext uri="{FF2B5EF4-FFF2-40B4-BE49-F238E27FC236}">
                <a16:creationId xmlns:a16="http://schemas.microsoft.com/office/drawing/2014/main" id="{F98B8F99-3C2F-432F-85F9-DE8AF00C89F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546" y="5996734"/>
            <a:ext cx="2775863" cy="8044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pacegrant.arizona.edu/sites/spacegrant.arizona.edu/files/about/logos/nic_web300x250ppi.png">
            <a:extLst>
              <a:ext uri="{FF2B5EF4-FFF2-40B4-BE49-F238E27FC236}">
                <a16:creationId xmlns:a16="http://schemas.microsoft.com/office/drawing/2014/main" id="{383CB187-1256-4913-B959-92523447021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91282" y="5963358"/>
            <a:ext cx="1009436" cy="8378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0CE0827-C380-4264-8970-F89E853A94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90882" y="5262236"/>
            <a:ext cx="1022572" cy="1582615"/>
          </a:xfrm>
          <a:prstGeom prst="rect">
            <a:avLst/>
          </a:prstGeom>
        </p:spPr>
      </p:pic>
      <p:pic>
        <p:nvPicPr>
          <p:cNvPr id="11" name="Picture 10">
            <a:extLst>
              <a:ext uri="{FF2B5EF4-FFF2-40B4-BE49-F238E27FC236}">
                <a16:creationId xmlns:a16="http://schemas.microsoft.com/office/drawing/2014/main" id="{FA7A13EC-72F9-40C8-BFA9-BD52F0210D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1363" y="1667389"/>
            <a:ext cx="5429249" cy="3619499"/>
          </a:xfrm>
          <a:prstGeom prst="rect">
            <a:avLst/>
          </a:prstGeom>
        </p:spPr>
      </p:pic>
      <p:pic>
        <p:nvPicPr>
          <p:cNvPr id="9" name="Picture 8">
            <a:extLst>
              <a:ext uri="{FF2B5EF4-FFF2-40B4-BE49-F238E27FC236}">
                <a16:creationId xmlns:a16="http://schemas.microsoft.com/office/drawing/2014/main" id="{528C06FC-BA6D-4BAA-B3CC-B4E3933ABF1D}"/>
              </a:ext>
            </a:extLst>
          </p:cNvPr>
          <p:cNvPicPr>
            <a:picLocks noChangeAspect="1"/>
          </p:cNvPicPr>
          <p:nvPr/>
        </p:nvPicPr>
        <p:blipFill rotWithShape="1">
          <a:blip r:embed="rId7"/>
          <a:srcRect l="26891" t="22571" r="27760" b="7387"/>
          <a:stretch/>
        </p:blipFill>
        <p:spPr>
          <a:xfrm>
            <a:off x="5848244" y="537386"/>
            <a:ext cx="6248400" cy="5425972"/>
          </a:xfrm>
          <a:prstGeom prst="rect">
            <a:avLst/>
          </a:prstGeom>
        </p:spPr>
      </p:pic>
    </p:spTree>
    <p:extLst>
      <p:ext uri="{BB962C8B-B14F-4D97-AF65-F5344CB8AC3E}">
        <p14:creationId xmlns:p14="http://schemas.microsoft.com/office/powerpoint/2010/main" val="217680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5E-C340-455B-B8A8-E13E68431C22}"/>
              </a:ext>
            </a:extLst>
          </p:cNvPr>
          <p:cNvSpPr>
            <a:spLocks noGrp="1"/>
          </p:cNvSpPr>
          <p:nvPr>
            <p:ph type="title"/>
          </p:nvPr>
        </p:nvSpPr>
        <p:spPr/>
        <p:txBody>
          <a:bodyPr/>
          <a:lstStyle/>
          <a:p>
            <a:r>
              <a:rPr lang="en-US" dirty="0"/>
              <a:t> 1. Finding a story</a:t>
            </a:r>
          </a:p>
        </p:txBody>
      </p:sp>
      <p:sp>
        <p:nvSpPr>
          <p:cNvPr id="3" name="Content Placeholder 2">
            <a:extLst>
              <a:ext uri="{FF2B5EF4-FFF2-40B4-BE49-F238E27FC236}">
                <a16:creationId xmlns:a16="http://schemas.microsoft.com/office/drawing/2014/main" id="{A82C64DE-EE4C-4B56-A09E-8BC0758AAA72}"/>
              </a:ext>
            </a:extLst>
          </p:cNvPr>
          <p:cNvSpPr>
            <a:spLocks noGrp="1"/>
          </p:cNvSpPr>
          <p:nvPr>
            <p:ph idx="1"/>
          </p:nvPr>
        </p:nvSpPr>
        <p:spPr>
          <a:xfrm>
            <a:off x="838200" y="1456222"/>
            <a:ext cx="6048375" cy="1380080"/>
          </a:xfrm>
        </p:spPr>
        <p:txBody>
          <a:bodyPr>
            <a:noAutofit/>
          </a:bodyPr>
          <a:lstStyle/>
          <a:p>
            <a:r>
              <a:rPr lang="en-US" sz="2400" dirty="0"/>
              <a:t>Science stories start with scientists!</a:t>
            </a:r>
          </a:p>
          <a:p>
            <a:r>
              <a:rPr lang="en-US" sz="2400" dirty="0"/>
              <a:t>University news orgs spread the good word of your research</a:t>
            </a:r>
          </a:p>
        </p:txBody>
      </p:sp>
      <p:sp>
        <p:nvSpPr>
          <p:cNvPr id="4" name="Title 1">
            <a:extLst>
              <a:ext uri="{FF2B5EF4-FFF2-40B4-BE49-F238E27FC236}">
                <a16:creationId xmlns:a16="http://schemas.microsoft.com/office/drawing/2014/main" id="{20F86F04-9748-4071-AB50-15A2B9DEBB0D}"/>
              </a:ext>
            </a:extLst>
          </p:cNvPr>
          <p:cNvSpPr txBox="1">
            <a:spLocks/>
          </p:cNvSpPr>
          <p:nvPr/>
        </p:nvSpPr>
        <p:spPr>
          <a:xfrm>
            <a:off x="0" y="2884784"/>
            <a:ext cx="12192000" cy="1325563"/>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t>   The Pitch</a:t>
            </a:r>
          </a:p>
        </p:txBody>
      </p:sp>
      <p:grpSp>
        <p:nvGrpSpPr>
          <p:cNvPr id="9" name="Group 8">
            <a:extLst>
              <a:ext uri="{FF2B5EF4-FFF2-40B4-BE49-F238E27FC236}">
                <a16:creationId xmlns:a16="http://schemas.microsoft.com/office/drawing/2014/main" id="{FFE98D1B-16C1-42FE-B79E-765E4787D956}"/>
              </a:ext>
            </a:extLst>
          </p:cNvPr>
          <p:cNvGrpSpPr/>
          <p:nvPr/>
        </p:nvGrpSpPr>
        <p:grpSpPr>
          <a:xfrm>
            <a:off x="6967538" y="914932"/>
            <a:ext cx="4972050" cy="4207260"/>
            <a:chOff x="6824663" y="440928"/>
            <a:chExt cx="4972050" cy="4207260"/>
          </a:xfrm>
        </p:grpSpPr>
        <p:grpSp>
          <p:nvGrpSpPr>
            <p:cNvPr id="8" name="Group 7">
              <a:extLst>
                <a:ext uri="{FF2B5EF4-FFF2-40B4-BE49-F238E27FC236}">
                  <a16:creationId xmlns:a16="http://schemas.microsoft.com/office/drawing/2014/main" id="{8D0D09C3-E305-4CEE-A3AD-91F9D1EE8659}"/>
                </a:ext>
              </a:extLst>
            </p:cNvPr>
            <p:cNvGrpSpPr/>
            <p:nvPr/>
          </p:nvGrpSpPr>
          <p:grpSpPr>
            <a:xfrm>
              <a:off x="6886575" y="440928"/>
              <a:ext cx="4910138" cy="3622485"/>
              <a:chOff x="6886575" y="440928"/>
              <a:chExt cx="4910138" cy="3622485"/>
            </a:xfrm>
          </p:grpSpPr>
          <p:pic>
            <p:nvPicPr>
              <p:cNvPr id="6146" name="Picture 2" descr="Image result for pitching machine">
                <a:extLst>
                  <a:ext uri="{FF2B5EF4-FFF2-40B4-BE49-F238E27FC236}">
                    <a16:creationId xmlns:a16="http://schemas.microsoft.com/office/drawing/2014/main" id="{63C17947-D9BB-4FCE-A02F-3BECECC884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66" r="10237"/>
              <a:stretch/>
            </p:blipFill>
            <p:spPr bwMode="auto">
              <a:xfrm>
                <a:off x="6886575" y="440928"/>
                <a:ext cx="4772026" cy="36224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87FCA1-A1DF-4B4B-9F95-C5CE4475F4B6}"/>
                  </a:ext>
                </a:extLst>
              </p:cNvPr>
              <p:cNvSpPr txBox="1"/>
              <p:nvPr/>
            </p:nvSpPr>
            <p:spPr>
              <a:xfrm>
                <a:off x="9996487" y="1690688"/>
                <a:ext cx="1800226" cy="769441"/>
              </a:xfrm>
              <a:prstGeom prst="rect">
                <a:avLst/>
              </a:prstGeom>
              <a:noFill/>
            </p:spPr>
            <p:txBody>
              <a:bodyPr wrap="square" rtlCol="0">
                <a:spAutoFit/>
              </a:bodyPr>
              <a:lstStyle/>
              <a:p>
                <a:pPr algn="ctr"/>
                <a:r>
                  <a:rPr lang="en-US" sz="2200" b="1" dirty="0">
                    <a:ln w="3175">
                      <a:solidFill>
                        <a:schemeClr val="tx1"/>
                      </a:solidFill>
                    </a:ln>
                    <a:solidFill>
                      <a:schemeClr val="bg1"/>
                    </a:solidFill>
                  </a:rPr>
                  <a:t>UA Scientists</a:t>
                </a:r>
              </a:p>
            </p:txBody>
          </p:sp>
          <p:sp>
            <p:nvSpPr>
              <p:cNvPr id="6" name="TextBox 5">
                <a:extLst>
                  <a:ext uri="{FF2B5EF4-FFF2-40B4-BE49-F238E27FC236}">
                    <a16:creationId xmlns:a16="http://schemas.microsoft.com/office/drawing/2014/main" id="{21BE13EE-C4DF-4646-B351-8BC43A8601A0}"/>
                  </a:ext>
                </a:extLst>
              </p:cNvPr>
              <p:cNvSpPr txBox="1"/>
              <p:nvPr/>
            </p:nvSpPr>
            <p:spPr>
              <a:xfrm>
                <a:off x="7415213" y="2566147"/>
                <a:ext cx="1657350" cy="1107996"/>
              </a:xfrm>
              <a:prstGeom prst="rect">
                <a:avLst/>
              </a:prstGeom>
              <a:noFill/>
            </p:spPr>
            <p:txBody>
              <a:bodyPr wrap="square" rtlCol="0">
                <a:spAutoFit/>
              </a:bodyPr>
              <a:lstStyle/>
              <a:p>
                <a:pPr algn="ctr"/>
                <a:r>
                  <a:rPr lang="en-US" sz="2200" b="1" dirty="0">
                    <a:ln w="3175">
                      <a:solidFill>
                        <a:schemeClr val="tx1"/>
                      </a:solidFill>
                    </a:ln>
                    <a:solidFill>
                      <a:schemeClr val="bg1"/>
                    </a:solidFill>
                  </a:rPr>
                  <a:t>UA Science Writers</a:t>
                </a:r>
              </a:p>
            </p:txBody>
          </p:sp>
        </p:grpSp>
        <p:sp>
          <p:nvSpPr>
            <p:cNvPr id="7" name="TextBox 6">
              <a:extLst>
                <a:ext uri="{FF2B5EF4-FFF2-40B4-BE49-F238E27FC236}">
                  <a16:creationId xmlns:a16="http://schemas.microsoft.com/office/drawing/2014/main" id="{A37D41E8-EF03-4CE5-A9F9-E1329E55999F}"/>
                </a:ext>
              </a:extLst>
            </p:cNvPr>
            <p:cNvSpPr txBox="1"/>
            <p:nvPr/>
          </p:nvSpPr>
          <p:spPr>
            <a:xfrm>
              <a:off x="6824663" y="4063413"/>
              <a:ext cx="4833938" cy="584775"/>
            </a:xfrm>
            <a:prstGeom prst="rect">
              <a:avLst/>
            </a:prstGeom>
            <a:noFill/>
          </p:spPr>
          <p:txBody>
            <a:bodyPr wrap="square" rtlCol="0">
              <a:spAutoFit/>
            </a:bodyPr>
            <a:lstStyle/>
            <a:p>
              <a:r>
                <a:rPr lang="en-US" sz="1600" dirty="0"/>
                <a:t>Image Credit: Staff Sgt. Peter Thompson</a:t>
              </a:r>
            </a:p>
            <a:p>
              <a:endParaRPr lang="en-US" sz="1600" dirty="0"/>
            </a:p>
          </p:txBody>
        </p:sp>
      </p:grpSp>
      <p:sp>
        <p:nvSpPr>
          <p:cNvPr id="11" name="Content Placeholder 2">
            <a:extLst>
              <a:ext uri="{FF2B5EF4-FFF2-40B4-BE49-F238E27FC236}">
                <a16:creationId xmlns:a16="http://schemas.microsoft.com/office/drawing/2014/main" id="{D56D9F17-F2E8-4632-8F48-5A4B04B69419}"/>
              </a:ext>
            </a:extLst>
          </p:cNvPr>
          <p:cNvSpPr txBox="1">
            <a:spLocks/>
          </p:cNvSpPr>
          <p:nvPr/>
        </p:nvSpPr>
        <p:spPr>
          <a:xfrm>
            <a:off x="838200" y="4619848"/>
            <a:ext cx="10122689" cy="17721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Convince writers that your </a:t>
            </a:r>
          </a:p>
          <a:p>
            <a:pPr marL="0" indent="0">
              <a:spcAft>
                <a:spcPts val="1000"/>
              </a:spcAft>
              <a:buNone/>
            </a:pPr>
            <a:r>
              <a:rPr lang="en-US" dirty="0"/>
              <a:t>research is worth writing about</a:t>
            </a:r>
          </a:p>
          <a:p>
            <a:r>
              <a:rPr lang="en-US" dirty="0"/>
              <a:t>Answer the Who (you!), What (results!) and Why of your research</a:t>
            </a:r>
          </a:p>
        </p:txBody>
      </p:sp>
      <p:pic>
        <p:nvPicPr>
          <p:cNvPr id="13" name="Picture 12">
            <a:extLst>
              <a:ext uri="{FF2B5EF4-FFF2-40B4-BE49-F238E27FC236}">
                <a16:creationId xmlns:a16="http://schemas.microsoft.com/office/drawing/2014/main" id="{E1086982-8465-4B10-A0D5-2CA2A85F2F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90882" y="5262236"/>
            <a:ext cx="1022572" cy="1582615"/>
          </a:xfrm>
          <a:prstGeom prst="rect">
            <a:avLst/>
          </a:prstGeom>
        </p:spPr>
      </p:pic>
    </p:spTree>
    <p:extLst>
      <p:ext uri="{BB962C8B-B14F-4D97-AF65-F5344CB8AC3E}">
        <p14:creationId xmlns:p14="http://schemas.microsoft.com/office/powerpoint/2010/main" val="335819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Franklin Gothic Medium"/>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8428</TotalTime>
  <Words>975</Words>
  <Application>Microsoft Office PowerPoint</Application>
  <PresentationFormat>Widescreen</PresentationFormat>
  <Paragraphs>108</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Franklin Gothic Medium</vt:lpstr>
      <vt:lpstr>Verdana</vt:lpstr>
      <vt:lpstr>Wingdings</vt:lpstr>
      <vt:lpstr>Office Theme</vt:lpstr>
      <vt:lpstr>Science Journalism with UANews:  Treating Chronic Jargon Disease*</vt:lpstr>
      <vt:lpstr>    Chronic Jargon Disease</vt:lpstr>
      <vt:lpstr>PowerPoint Presentation</vt:lpstr>
      <vt:lpstr>     CJD: Long-term Effects</vt:lpstr>
      <vt:lpstr>    Treatment for CJD: Science Communication</vt:lpstr>
      <vt:lpstr>Start your treatment today with your University News Organization</vt:lpstr>
      <vt:lpstr> What is Science Communication?</vt:lpstr>
      <vt:lpstr>The Writing Process</vt:lpstr>
      <vt:lpstr> 1. Finding a story</vt:lpstr>
      <vt:lpstr>What’s in the Why?</vt:lpstr>
      <vt:lpstr>3. The Interview</vt:lpstr>
      <vt:lpstr>4. The Draft</vt:lpstr>
      <vt:lpstr>After You Publish</vt:lpstr>
      <vt:lpstr>Lasting Impacts of Science Communication</vt:lpstr>
      <vt:lpstr>Acknowledgements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Journalism at UANews</dc:title>
  <dc:creator>Emily Walla</dc:creator>
  <cp:lastModifiedBy>Emily Walla</cp:lastModifiedBy>
  <cp:revision>96</cp:revision>
  <dcterms:created xsi:type="dcterms:W3CDTF">2018-03-20T21:07:17Z</dcterms:created>
  <dcterms:modified xsi:type="dcterms:W3CDTF">2019-04-02T05:37:38Z</dcterms:modified>
</cp:coreProperties>
</file>